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30275213" cy="42803763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208753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417506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626259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835012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10437650" algn="l" defTabSz="417506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12525176" algn="l" defTabSz="417506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14612706" algn="l" defTabSz="417506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16700236" algn="l" defTabSz="417506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6FF"/>
    <a:srgbClr val="0066CC"/>
    <a:srgbClr val="6699FF"/>
    <a:srgbClr val="99CCFF"/>
    <a:srgbClr val="0000FF"/>
    <a:srgbClr val="E1F0FB"/>
    <a:srgbClr val="E5F2FF"/>
    <a:srgbClr val="CAFAFE"/>
    <a:srgbClr val="00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5734" autoAdjust="0"/>
  </p:normalViewPr>
  <p:slideViewPr>
    <p:cSldViewPr snapToGrid="0">
      <p:cViewPr>
        <p:scale>
          <a:sx n="50" d="100"/>
          <a:sy n="50" d="100"/>
        </p:scale>
        <p:origin x="48" y="29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1" cy="501015"/>
          </a:xfrm>
          <a:prstGeom prst="rect">
            <a:avLst/>
          </a:prstGeom>
        </p:spPr>
        <p:txBody>
          <a:bodyPr vert="horz" lIns="93028" tIns="46515" rIns="93028" bIns="465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8" y="2"/>
            <a:ext cx="2984871" cy="501015"/>
          </a:xfrm>
          <a:prstGeom prst="rect">
            <a:avLst/>
          </a:prstGeom>
        </p:spPr>
        <p:txBody>
          <a:bodyPr vert="horz" lIns="93028" tIns="46515" rIns="93028" bIns="465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53B0399-1A99-452F-B427-C7B6127FDAB2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50888"/>
            <a:ext cx="26558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8" tIns="46515" rIns="93028" bIns="4651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4"/>
          </a:xfrm>
          <a:prstGeom prst="rect">
            <a:avLst/>
          </a:prstGeom>
        </p:spPr>
        <p:txBody>
          <a:bodyPr vert="horz" lIns="93028" tIns="46515" rIns="93028" bIns="46515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3028" tIns="46515" rIns="93028" bIns="465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1015"/>
          </a:xfrm>
          <a:prstGeom prst="rect">
            <a:avLst/>
          </a:prstGeom>
        </p:spPr>
        <p:txBody>
          <a:bodyPr vert="horz" lIns="93028" tIns="46515" rIns="93028" bIns="465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8B427EF-E6A7-47F7-9512-C6F0EE01AF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2531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5545" kern="1200">
        <a:solidFill>
          <a:schemeClr val="tx1"/>
        </a:solidFill>
        <a:latin typeface="+mn-lt"/>
        <a:ea typeface="+mn-ea"/>
        <a:cs typeface="+mn-cs"/>
      </a:defRPr>
    </a:lvl1pPr>
    <a:lvl2pPr marL="2087530" algn="l" rtl="0" fontAlgn="base">
      <a:spcBef>
        <a:spcPct val="30000"/>
      </a:spcBef>
      <a:spcAft>
        <a:spcPct val="0"/>
      </a:spcAft>
      <a:defRPr kumimoji="1" sz="5545" kern="1200">
        <a:solidFill>
          <a:schemeClr val="tx1"/>
        </a:solidFill>
        <a:latin typeface="+mn-lt"/>
        <a:ea typeface="+mn-ea"/>
        <a:cs typeface="+mn-cs"/>
      </a:defRPr>
    </a:lvl2pPr>
    <a:lvl3pPr marL="4175060" algn="l" rtl="0" fontAlgn="base">
      <a:spcBef>
        <a:spcPct val="30000"/>
      </a:spcBef>
      <a:spcAft>
        <a:spcPct val="0"/>
      </a:spcAft>
      <a:defRPr kumimoji="1" sz="5545" kern="1200">
        <a:solidFill>
          <a:schemeClr val="tx1"/>
        </a:solidFill>
        <a:latin typeface="+mn-lt"/>
        <a:ea typeface="+mn-ea"/>
        <a:cs typeface="+mn-cs"/>
      </a:defRPr>
    </a:lvl3pPr>
    <a:lvl4pPr marL="6262590" algn="l" rtl="0" fontAlgn="base">
      <a:spcBef>
        <a:spcPct val="30000"/>
      </a:spcBef>
      <a:spcAft>
        <a:spcPct val="0"/>
      </a:spcAft>
      <a:defRPr kumimoji="1" sz="5545" kern="1200">
        <a:solidFill>
          <a:schemeClr val="tx1"/>
        </a:solidFill>
        <a:latin typeface="+mn-lt"/>
        <a:ea typeface="+mn-ea"/>
        <a:cs typeface="+mn-cs"/>
      </a:defRPr>
    </a:lvl4pPr>
    <a:lvl5pPr marL="8350120" algn="l" rtl="0" fontAlgn="base">
      <a:spcBef>
        <a:spcPct val="30000"/>
      </a:spcBef>
      <a:spcAft>
        <a:spcPct val="0"/>
      </a:spcAft>
      <a:defRPr kumimoji="1" sz="5545" kern="1200">
        <a:solidFill>
          <a:schemeClr val="tx1"/>
        </a:solidFill>
        <a:latin typeface="+mn-lt"/>
        <a:ea typeface="+mn-ea"/>
        <a:cs typeface="+mn-cs"/>
      </a:defRPr>
    </a:lvl5pPr>
    <a:lvl6pPr marL="10437650" algn="l" defTabSz="4175060" rtl="0" eaLnBrk="1" latinLnBrk="0" hangingPunct="1">
      <a:defRPr kumimoji="1" sz="5545" kern="1200">
        <a:solidFill>
          <a:schemeClr val="tx1"/>
        </a:solidFill>
        <a:latin typeface="+mn-lt"/>
        <a:ea typeface="+mn-ea"/>
        <a:cs typeface="+mn-cs"/>
      </a:defRPr>
    </a:lvl6pPr>
    <a:lvl7pPr marL="12525176" algn="l" defTabSz="4175060" rtl="0" eaLnBrk="1" latinLnBrk="0" hangingPunct="1">
      <a:defRPr kumimoji="1" sz="5545" kern="1200">
        <a:solidFill>
          <a:schemeClr val="tx1"/>
        </a:solidFill>
        <a:latin typeface="+mn-lt"/>
        <a:ea typeface="+mn-ea"/>
        <a:cs typeface="+mn-cs"/>
      </a:defRPr>
    </a:lvl7pPr>
    <a:lvl8pPr marL="14612706" algn="l" defTabSz="4175060" rtl="0" eaLnBrk="1" latinLnBrk="0" hangingPunct="1">
      <a:defRPr kumimoji="1" sz="5545" kern="1200">
        <a:solidFill>
          <a:schemeClr val="tx1"/>
        </a:solidFill>
        <a:latin typeface="+mn-lt"/>
        <a:ea typeface="+mn-ea"/>
        <a:cs typeface="+mn-cs"/>
      </a:defRPr>
    </a:lvl8pPr>
    <a:lvl9pPr marL="16700236" algn="l" defTabSz="4175060" rtl="0" eaLnBrk="1" latinLnBrk="0" hangingPunct="1">
      <a:defRPr kumimoji="1" sz="554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16138" y="750888"/>
            <a:ext cx="2655887" cy="3759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305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641" y="13296918"/>
            <a:ext cx="25733931" cy="9175064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8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3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55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7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91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1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12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4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5697-A2B1-4CD6-8C1B-5E1E8D874C57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5CF4-7598-44BF-8CD6-8DE373B24B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2921-E0EB-4BD5-A0E1-47C059B516CB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1162-F402-4D68-B484-F92C71A7D3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49529" y="1714143"/>
            <a:ext cx="6811923" cy="3652191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3761" y="1714143"/>
            <a:ext cx="19931182" cy="3652191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EC11-169F-4DB8-9513-5C750B8DC371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041A3-42C3-4A32-B810-4105DC6C59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71D8-931D-443B-B740-B2681B524092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5700-6DE6-40A9-9812-BED46EC7A9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534" y="27505383"/>
            <a:ext cx="25733931" cy="8501303"/>
          </a:xfrm>
        </p:spPr>
        <p:txBody>
          <a:bodyPr anchor="t"/>
          <a:lstStyle>
            <a:lvl1pPr algn="l">
              <a:defRPr sz="17658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534" y="18142068"/>
            <a:ext cx="25733931" cy="9363320"/>
          </a:xfrm>
        </p:spPr>
        <p:txBody>
          <a:bodyPr anchor="b"/>
          <a:lstStyle>
            <a:lvl1pPr marL="0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1pPr>
            <a:lvl2pPr marL="2018364" indent="0">
              <a:buNone/>
              <a:defRPr sz="7883">
                <a:solidFill>
                  <a:schemeClr val="tx1">
                    <a:tint val="75000"/>
                  </a:schemeClr>
                </a:solidFill>
              </a:defRPr>
            </a:lvl2pPr>
            <a:lvl3pPr marL="4036729" indent="0">
              <a:buNone/>
              <a:defRPr sz="6937">
                <a:solidFill>
                  <a:schemeClr val="tx1">
                    <a:tint val="75000"/>
                  </a:schemeClr>
                </a:solidFill>
              </a:defRPr>
            </a:lvl3pPr>
            <a:lvl4pPr marL="6055093" indent="0">
              <a:buNone/>
              <a:defRPr sz="6307">
                <a:solidFill>
                  <a:schemeClr val="tx1">
                    <a:tint val="75000"/>
                  </a:schemeClr>
                </a:solidFill>
              </a:defRPr>
            </a:lvl4pPr>
            <a:lvl5pPr marL="8073457" indent="0">
              <a:buNone/>
              <a:defRPr sz="6307">
                <a:solidFill>
                  <a:schemeClr val="tx1">
                    <a:tint val="75000"/>
                  </a:schemeClr>
                </a:solidFill>
              </a:defRPr>
            </a:lvl5pPr>
            <a:lvl6pPr marL="10091821" indent="0">
              <a:buNone/>
              <a:defRPr sz="6307">
                <a:solidFill>
                  <a:schemeClr val="tx1">
                    <a:tint val="75000"/>
                  </a:schemeClr>
                </a:solidFill>
              </a:defRPr>
            </a:lvl6pPr>
            <a:lvl7pPr marL="12110186" indent="0">
              <a:buNone/>
              <a:defRPr sz="6307">
                <a:solidFill>
                  <a:schemeClr val="tx1">
                    <a:tint val="75000"/>
                  </a:schemeClr>
                </a:solidFill>
              </a:defRPr>
            </a:lvl7pPr>
            <a:lvl8pPr marL="14128550" indent="0">
              <a:buNone/>
              <a:defRPr sz="6307">
                <a:solidFill>
                  <a:schemeClr val="tx1">
                    <a:tint val="75000"/>
                  </a:schemeClr>
                </a:solidFill>
              </a:defRPr>
            </a:lvl8pPr>
            <a:lvl9pPr marL="16146914" indent="0">
              <a:buNone/>
              <a:defRPr sz="6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3614-D1AE-4F83-B615-F1B2772184E2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B0CA-91EA-4D91-BE87-A3706B0AE1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3761" y="9987551"/>
            <a:ext cx="13371552" cy="28248504"/>
          </a:xfrm>
        </p:spPr>
        <p:txBody>
          <a:bodyPr/>
          <a:lstStyle>
            <a:lvl1pPr>
              <a:defRPr sz="12298"/>
            </a:lvl1pPr>
            <a:lvl2pPr>
              <a:defRPr sz="10721"/>
            </a:lvl2pPr>
            <a:lvl3pPr>
              <a:defRPr sz="8829"/>
            </a:lvl3pPr>
            <a:lvl4pPr>
              <a:defRPr sz="7883"/>
            </a:lvl4pPr>
            <a:lvl5pPr>
              <a:defRPr sz="7883"/>
            </a:lvl5pPr>
            <a:lvl6pPr>
              <a:defRPr sz="7883"/>
            </a:lvl6pPr>
            <a:lvl7pPr>
              <a:defRPr sz="7883"/>
            </a:lvl7pPr>
            <a:lvl8pPr>
              <a:defRPr sz="7883"/>
            </a:lvl8pPr>
            <a:lvl9pPr>
              <a:defRPr sz="788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389900" y="9987551"/>
            <a:ext cx="13371552" cy="28248504"/>
          </a:xfrm>
        </p:spPr>
        <p:txBody>
          <a:bodyPr/>
          <a:lstStyle>
            <a:lvl1pPr>
              <a:defRPr sz="12298"/>
            </a:lvl1pPr>
            <a:lvl2pPr>
              <a:defRPr sz="10721"/>
            </a:lvl2pPr>
            <a:lvl3pPr>
              <a:defRPr sz="8829"/>
            </a:lvl3pPr>
            <a:lvl4pPr>
              <a:defRPr sz="7883"/>
            </a:lvl4pPr>
            <a:lvl5pPr>
              <a:defRPr sz="7883"/>
            </a:lvl5pPr>
            <a:lvl6pPr>
              <a:defRPr sz="7883"/>
            </a:lvl6pPr>
            <a:lvl7pPr>
              <a:defRPr sz="7883"/>
            </a:lvl7pPr>
            <a:lvl8pPr>
              <a:defRPr sz="7883"/>
            </a:lvl8pPr>
            <a:lvl9pPr>
              <a:defRPr sz="788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0BEC-A12C-42FA-A7BF-1552351A3B13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F5DA-CE92-4444-80C0-B6821ED01E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768" y="9581307"/>
            <a:ext cx="13376809" cy="3993032"/>
          </a:xfrm>
        </p:spPr>
        <p:txBody>
          <a:bodyPr anchor="b"/>
          <a:lstStyle>
            <a:lvl1pPr marL="0" indent="0">
              <a:buNone/>
              <a:defRPr sz="10721" b="1"/>
            </a:lvl1pPr>
            <a:lvl2pPr marL="2018364" indent="0">
              <a:buNone/>
              <a:defRPr sz="8829" b="1"/>
            </a:lvl2pPr>
            <a:lvl3pPr marL="4036729" indent="0">
              <a:buNone/>
              <a:defRPr sz="7883" b="1"/>
            </a:lvl3pPr>
            <a:lvl4pPr marL="6055093" indent="0">
              <a:buNone/>
              <a:defRPr sz="6937" b="1"/>
            </a:lvl4pPr>
            <a:lvl5pPr marL="8073457" indent="0">
              <a:buNone/>
              <a:defRPr sz="6937" b="1"/>
            </a:lvl5pPr>
            <a:lvl6pPr marL="10091821" indent="0">
              <a:buNone/>
              <a:defRPr sz="6937" b="1"/>
            </a:lvl6pPr>
            <a:lvl7pPr marL="12110186" indent="0">
              <a:buNone/>
              <a:defRPr sz="6937" b="1"/>
            </a:lvl7pPr>
            <a:lvl8pPr marL="14128550" indent="0">
              <a:buNone/>
              <a:defRPr sz="6937" b="1"/>
            </a:lvl8pPr>
            <a:lvl9pPr marL="16146914" indent="0">
              <a:buNone/>
              <a:defRPr sz="6937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3768" y="13574339"/>
            <a:ext cx="13376809" cy="24661710"/>
          </a:xfrm>
        </p:spPr>
        <p:txBody>
          <a:bodyPr/>
          <a:lstStyle>
            <a:lvl1pPr>
              <a:defRPr sz="10721"/>
            </a:lvl1pPr>
            <a:lvl2pPr>
              <a:defRPr sz="8829"/>
            </a:lvl2pPr>
            <a:lvl3pPr>
              <a:defRPr sz="7883"/>
            </a:lvl3pPr>
            <a:lvl4pPr>
              <a:defRPr sz="6937"/>
            </a:lvl4pPr>
            <a:lvl5pPr>
              <a:defRPr sz="6937"/>
            </a:lvl5pPr>
            <a:lvl6pPr>
              <a:defRPr sz="6937"/>
            </a:lvl6pPr>
            <a:lvl7pPr>
              <a:defRPr sz="6937"/>
            </a:lvl7pPr>
            <a:lvl8pPr>
              <a:defRPr sz="6937"/>
            </a:lvl8pPr>
            <a:lvl9pPr>
              <a:defRPr sz="6937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79398" y="9581307"/>
            <a:ext cx="13382062" cy="3993032"/>
          </a:xfrm>
        </p:spPr>
        <p:txBody>
          <a:bodyPr anchor="b"/>
          <a:lstStyle>
            <a:lvl1pPr marL="0" indent="0">
              <a:buNone/>
              <a:defRPr sz="10721" b="1"/>
            </a:lvl1pPr>
            <a:lvl2pPr marL="2018364" indent="0">
              <a:buNone/>
              <a:defRPr sz="8829" b="1"/>
            </a:lvl2pPr>
            <a:lvl3pPr marL="4036729" indent="0">
              <a:buNone/>
              <a:defRPr sz="7883" b="1"/>
            </a:lvl3pPr>
            <a:lvl4pPr marL="6055093" indent="0">
              <a:buNone/>
              <a:defRPr sz="6937" b="1"/>
            </a:lvl4pPr>
            <a:lvl5pPr marL="8073457" indent="0">
              <a:buNone/>
              <a:defRPr sz="6937" b="1"/>
            </a:lvl5pPr>
            <a:lvl6pPr marL="10091821" indent="0">
              <a:buNone/>
              <a:defRPr sz="6937" b="1"/>
            </a:lvl6pPr>
            <a:lvl7pPr marL="12110186" indent="0">
              <a:buNone/>
              <a:defRPr sz="6937" b="1"/>
            </a:lvl7pPr>
            <a:lvl8pPr marL="14128550" indent="0">
              <a:buNone/>
              <a:defRPr sz="6937" b="1"/>
            </a:lvl8pPr>
            <a:lvl9pPr marL="16146914" indent="0">
              <a:buNone/>
              <a:defRPr sz="6937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79398" y="13574339"/>
            <a:ext cx="13382062" cy="24661710"/>
          </a:xfrm>
        </p:spPr>
        <p:txBody>
          <a:bodyPr/>
          <a:lstStyle>
            <a:lvl1pPr>
              <a:defRPr sz="10721"/>
            </a:lvl1pPr>
            <a:lvl2pPr>
              <a:defRPr sz="8829"/>
            </a:lvl2pPr>
            <a:lvl3pPr>
              <a:defRPr sz="7883"/>
            </a:lvl3pPr>
            <a:lvl4pPr>
              <a:defRPr sz="6937"/>
            </a:lvl4pPr>
            <a:lvl5pPr>
              <a:defRPr sz="6937"/>
            </a:lvl5pPr>
            <a:lvl6pPr>
              <a:defRPr sz="6937"/>
            </a:lvl6pPr>
            <a:lvl7pPr>
              <a:defRPr sz="6937"/>
            </a:lvl7pPr>
            <a:lvl8pPr>
              <a:defRPr sz="6937"/>
            </a:lvl8pPr>
            <a:lvl9pPr>
              <a:defRPr sz="6937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3933-8150-4E1E-B584-CBB2F8B06B8A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A996-2B6C-44D7-9B4E-C241279AD8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51BA-FFD3-4FD5-82DE-A1A9FC15C28C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805B6-CAFD-4A06-A7FB-BBDEB01927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A349-C81D-438C-A207-1EDADDE20BA6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BABD-E0A8-44C6-8E98-F0F6D88ACF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765" y="1704226"/>
            <a:ext cx="9960338" cy="7252860"/>
          </a:xfrm>
        </p:spPr>
        <p:txBody>
          <a:bodyPr anchor="b"/>
          <a:lstStyle>
            <a:lvl1pPr algn="l">
              <a:defRPr sz="8829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6769" y="1704231"/>
            <a:ext cx="16924687" cy="36531826"/>
          </a:xfrm>
        </p:spPr>
        <p:txBody>
          <a:bodyPr/>
          <a:lstStyle>
            <a:lvl1pPr>
              <a:defRPr sz="14190"/>
            </a:lvl1pPr>
            <a:lvl2pPr>
              <a:defRPr sz="12298"/>
            </a:lvl2pPr>
            <a:lvl3pPr>
              <a:defRPr sz="10721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3765" y="8957091"/>
            <a:ext cx="9960338" cy="29278966"/>
          </a:xfrm>
        </p:spPr>
        <p:txBody>
          <a:bodyPr/>
          <a:lstStyle>
            <a:lvl1pPr marL="0" indent="0">
              <a:buNone/>
              <a:defRPr sz="6307"/>
            </a:lvl1pPr>
            <a:lvl2pPr marL="2018364" indent="0">
              <a:buNone/>
              <a:defRPr sz="5361"/>
            </a:lvl2pPr>
            <a:lvl3pPr marL="4036729" indent="0">
              <a:buNone/>
              <a:defRPr sz="4415"/>
            </a:lvl3pPr>
            <a:lvl4pPr marL="6055093" indent="0">
              <a:buNone/>
              <a:defRPr sz="4099"/>
            </a:lvl4pPr>
            <a:lvl5pPr marL="8073457" indent="0">
              <a:buNone/>
              <a:defRPr sz="4099"/>
            </a:lvl5pPr>
            <a:lvl6pPr marL="10091821" indent="0">
              <a:buNone/>
              <a:defRPr sz="4099"/>
            </a:lvl6pPr>
            <a:lvl7pPr marL="12110186" indent="0">
              <a:buNone/>
              <a:defRPr sz="4099"/>
            </a:lvl7pPr>
            <a:lvl8pPr marL="14128550" indent="0">
              <a:buNone/>
              <a:defRPr sz="4099"/>
            </a:lvl8pPr>
            <a:lvl9pPr marL="16146914" indent="0">
              <a:buNone/>
              <a:defRPr sz="4099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9A83-57CF-4819-9562-5D29B4E99C8F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C43B-A14C-40E6-96F3-FB93FBBF74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4152" y="29962642"/>
            <a:ext cx="18165128" cy="3537259"/>
          </a:xfrm>
        </p:spPr>
        <p:txBody>
          <a:bodyPr anchor="b"/>
          <a:lstStyle>
            <a:lvl1pPr algn="l">
              <a:defRPr sz="8829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4152" y="3824593"/>
            <a:ext cx="18165128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190"/>
            </a:lvl1pPr>
            <a:lvl2pPr marL="2018364" indent="0">
              <a:buNone/>
              <a:defRPr sz="12298"/>
            </a:lvl2pPr>
            <a:lvl3pPr marL="4036729" indent="0">
              <a:buNone/>
              <a:defRPr sz="10721"/>
            </a:lvl3pPr>
            <a:lvl4pPr marL="6055093" indent="0">
              <a:buNone/>
              <a:defRPr sz="8829"/>
            </a:lvl4pPr>
            <a:lvl5pPr marL="8073457" indent="0">
              <a:buNone/>
              <a:defRPr sz="8829"/>
            </a:lvl5pPr>
            <a:lvl6pPr marL="10091821" indent="0">
              <a:buNone/>
              <a:defRPr sz="8829"/>
            </a:lvl6pPr>
            <a:lvl7pPr marL="12110186" indent="0">
              <a:buNone/>
              <a:defRPr sz="8829"/>
            </a:lvl7pPr>
            <a:lvl8pPr marL="14128550" indent="0">
              <a:buNone/>
              <a:defRPr sz="8829"/>
            </a:lvl8pPr>
            <a:lvl9pPr marL="16146914" indent="0">
              <a:buNone/>
              <a:defRPr sz="8829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4152" y="33499901"/>
            <a:ext cx="18165128" cy="5023494"/>
          </a:xfrm>
        </p:spPr>
        <p:txBody>
          <a:bodyPr/>
          <a:lstStyle>
            <a:lvl1pPr marL="0" indent="0">
              <a:buNone/>
              <a:defRPr sz="6307"/>
            </a:lvl1pPr>
            <a:lvl2pPr marL="2018364" indent="0">
              <a:buNone/>
              <a:defRPr sz="5361"/>
            </a:lvl2pPr>
            <a:lvl3pPr marL="4036729" indent="0">
              <a:buNone/>
              <a:defRPr sz="4415"/>
            </a:lvl3pPr>
            <a:lvl4pPr marL="6055093" indent="0">
              <a:buNone/>
              <a:defRPr sz="4099"/>
            </a:lvl4pPr>
            <a:lvl5pPr marL="8073457" indent="0">
              <a:buNone/>
              <a:defRPr sz="4099"/>
            </a:lvl5pPr>
            <a:lvl6pPr marL="10091821" indent="0">
              <a:buNone/>
              <a:defRPr sz="4099"/>
            </a:lvl6pPr>
            <a:lvl7pPr marL="12110186" indent="0">
              <a:buNone/>
              <a:defRPr sz="4099"/>
            </a:lvl7pPr>
            <a:lvl8pPr marL="14128550" indent="0">
              <a:buNone/>
              <a:defRPr sz="4099"/>
            </a:lvl8pPr>
            <a:lvl9pPr marL="16146914" indent="0">
              <a:buNone/>
              <a:defRPr sz="4099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234E-5FE0-499E-A3AD-663EB6C33C0C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3A0C-D711-4FED-9A4D-9317054483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1513761" y="1716611"/>
            <a:ext cx="27247692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513761" y="9987549"/>
            <a:ext cx="27247692" cy="2824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3761" y="39675234"/>
            <a:ext cx="7064216" cy="2273950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36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5B0547-24AE-4E66-BB8F-EE78D8C9106F}" type="datetimeFigureOut">
              <a:rPr lang="ja-JP" altLang="en-US"/>
              <a:pPr>
                <a:defRPr/>
              </a:pPr>
              <a:t>2022/3/7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44031" y="39675234"/>
            <a:ext cx="9587151" cy="2273950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36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697236" y="39675234"/>
            <a:ext cx="7064216" cy="2273950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36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BA9D2A-0E02-4042-ABB7-9D50DE8D7A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195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1955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1955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1955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1955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2018364" algn="ctr" rtl="0" fontAlgn="base">
        <a:spcBef>
          <a:spcPct val="0"/>
        </a:spcBef>
        <a:spcAft>
          <a:spcPct val="0"/>
        </a:spcAft>
        <a:defRPr kumimoji="1" sz="1955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4036729" algn="ctr" rtl="0" fontAlgn="base">
        <a:spcBef>
          <a:spcPct val="0"/>
        </a:spcBef>
        <a:spcAft>
          <a:spcPct val="0"/>
        </a:spcAft>
        <a:defRPr kumimoji="1" sz="1955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6055093" algn="ctr" rtl="0" fontAlgn="base">
        <a:spcBef>
          <a:spcPct val="0"/>
        </a:spcBef>
        <a:spcAft>
          <a:spcPct val="0"/>
        </a:spcAft>
        <a:defRPr kumimoji="1" sz="1955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8073457" algn="ctr" rtl="0" fontAlgn="base">
        <a:spcBef>
          <a:spcPct val="0"/>
        </a:spcBef>
        <a:spcAft>
          <a:spcPct val="0"/>
        </a:spcAft>
        <a:defRPr kumimoji="1" sz="1955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1513773" indent="-1513773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14190" kern="1200">
          <a:solidFill>
            <a:schemeClr val="tx1"/>
          </a:solidFill>
          <a:latin typeface="+mn-lt"/>
          <a:ea typeface="+mn-ea"/>
          <a:cs typeface="+mn-cs"/>
        </a:defRPr>
      </a:lvl1pPr>
      <a:lvl2pPr marL="3279842" indent="-1261478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12298" kern="1200">
          <a:solidFill>
            <a:schemeClr val="tx1"/>
          </a:solidFill>
          <a:latin typeface="+mn-lt"/>
          <a:ea typeface="+mn-ea"/>
          <a:cs typeface="+mn-cs"/>
        </a:defRPr>
      </a:lvl2pPr>
      <a:lvl3pPr marL="5045911" indent="-1009182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10721" kern="1200">
          <a:solidFill>
            <a:schemeClr val="tx1"/>
          </a:solidFill>
          <a:latin typeface="+mn-lt"/>
          <a:ea typeface="+mn-ea"/>
          <a:cs typeface="+mn-cs"/>
        </a:defRPr>
      </a:lvl3pPr>
      <a:lvl4pPr marL="7064275" indent="-1009182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8829" kern="1200">
          <a:solidFill>
            <a:schemeClr val="tx1"/>
          </a:solidFill>
          <a:latin typeface="+mn-lt"/>
          <a:ea typeface="+mn-ea"/>
          <a:cs typeface="+mn-cs"/>
        </a:defRPr>
      </a:lvl4pPr>
      <a:lvl5pPr marL="9082639" indent="-1009182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8829" kern="1200">
          <a:solidFill>
            <a:schemeClr val="tx1"/>
          </a:solidFill>
          <a:latin typeface="+mn-lt"/>
          <a:ea typeface="+mn-ea"/>
          <a:cs typeface="+mn-cs"/>
        </a:defRPr>
      </a:lvl5pPr>
      <a:lvl6pPr marL="11101003" indent="-1009182" algn="l" defTabSz="4036729" rtl="0" eaLnBrk="1" latinLnBrk="0" hangingPunct="1">
        <a:spcBef>
          <a:spcPct val="20000"/>
        </a:spcBef>
        <a:buFont typeface="Arial" pitchFamily="34" charset="0"/>
        <a:buChar char="•"/>
        <a:defRPr kumimoji="1" sz="8829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68" indent="-1009182" algn="l" defTabSz="4036729" rtl="0" eaLnBrk="1" latinLnBrk="0" hangingPunct="1">
        <a:spcBef>
          <a:spcPct val="20000"/>
        </a:spcBef>
        <a:buFont typeface="Arial" pitchFamily="34" charset="0"/>
        <a:buChar char="•"/>
        <a:defRPr kumimoji="1" sz="8829" kern="1200">
          <a:solidFill>
            <a:schemeClr val="tx1"/>
          </a:solidFill>
          <a:latin typeface="+mn-lt"/>
          <a:ea typeface="+mn-ea"/>
          <a:cs typeface="+mn-cs"/>
        </a:defRPr>
      </a:lvl7pPr>
      <a:lvl8pPr marL="15137732" indent="-1009182" algn="l" defTabSz="4036729" rtl="0" eaLnBrk="1" latinLnBrk="0" hangingPunct="1">
        <a:spcBef>
          <a:spcPct val="20000"/>
        </a:spcBef>
        <a:buFont typeface="Arial" pitchFamily="34" charset="0"/>
        <a:buChar char="•"/>
        <a:defRPr kumimoji="1" sz="8829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96" indent="-1009182" algn="l" defTabSz="4036729" rtl="0" eaLnBrk="1" latinLnBrk="0" hangingPunct="1">
        <a:spcBef>
          <a:spcPct val="20000"/>
        </a:spcBef>
        <a:buFont typeface="Arial" pitchFamily="34" charset="0"/>
        <a:buChar char="•"/>
        <a:defRPr kumimoji="1" sz="88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036729" rtl="0" eaLnBrk="1" latinLnBrk="0" hangingPunct="1">
        <a:defRPr kumimoji="1" sz="7883" kern="1200">
          <a:solidFill>
            <a:schemeClr val="tx1"/>
          </a:solidFill>
          <a:latin typeface="+mn-lt"/>
          <a:ea typeface="+mn-ea"/>
          <a:cs typeface="+mn-cs"/>
        </a:defRPr>
      </a:lvl1pPr>
      <a:lvl2pPr marL="2018364" algn="l" defTabSz="4036729" rtl="0" eaLnBrk="1" latinLnBrk="0" hangingPunct="1">
        <a:defRPr kumimoji="1" sz="7883" kern="1200">
          <a:solidFill>
            <a:schemeClr val="tx1"/>
          </a:solidFill>
          <a:latin typeface="+mn-lt"/>
          <a:ea typeface="+mn-ea"/>
          <a:cs typeface="+mn-cs"/>
        </a:defRPr>
      </a:lvl2pPr>
      <a:lvl3pPr marL="4036729" algn="l" defTabSz="4036729" rtl="0" eaLnBrk="1" latinLnBrk="0" hangingPunct="1">
        <a:defRPr kumimoji="1" sz="7883" kern="1200">
          <a:solidFill>
            <a:schemeClr val="tx1"/>
          </a:solidFill>
          <a:latin typeface="+mn-lt"/>
          <a:ea typeface="+mn-ea"/>
          <a:cs typeface="+mn-cs"/>
        </a:defRPr>
      </a:lvl3pPr>
      <a:lvl4pPr marL="6055093" algn="l" defTabSz="4036729" rtl="0" eaLnBrk="1" latinLnBrk="0" hangingPunct="1">
        <a:defRPr kumimoji="1" sz="7883" kern="1200">
          <a:solidFill>
            <a:schemeClr val="tx1"/>
          </a:solidFill>
          <a:latin typeface="+mn-lt"/>
          <a:ea typeface="+mn-ea"/>
          <a:cs typeface="+mn-cs"/>
        </a:defRPr>
      </a:lvl4pPr>
      <a:lvl5pPr marL="8073457" algn="l" defTabSz="4036729" rtl="0" eaLnBrk="1" latinLnBrk="0" hangingPunct="1">
        <a:defRPr kumimoji="1" sz="7883" kern="1200">
          <a:solidFill>
            <a:schemeClr val="tx1"/>
          </a:solidFill>
          <a:latin typeface="+mn-lt"/>
          <a:ea typeface="+mn-ea"/>
          <a:cs typeface="+mn-cs"/>
        </a:defRPr>
      </a:lvl5pPr>
      <a:lvl6pPr marL="10091821" algn="l" defTabSz="4036729" rtl="0" eaLnBrk="1" latinLnBrk="0" hangingPunct="1">
        <a:defRPr kumimoji="1" sz="7883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86" algn="l" defTabSz="4036729" rtl="0" eaLnBrk="1" latinLnBrk="0" hangingPunct="1">
        <a:defRPr kumimoji="1" sz="7883" kern="1200">
          <a:solidFill>
            <a:schemeClr val="tx1"/>
          </a:solidFill>
          <a:latin typeface="+mn-lt"/>
          <a:ea typeface="+mn-ea"/>
          <a:cs typeface="+mn-cs"/>
        </a:defRPr>
      </a:lvl7pPr>
      <a:lvl8pPr marL="14128550" algn="l" defTabSz="4036729" rtl="0" eaLnBrk="1" latinLnBrk="0" hangingPunct="1">
        <a:defRPr kumimoji="1" sz="7883" kern="1200">
          <a:solidFill>
            <a:schemeClr val="tx1"/>
          </a:solidFill>
          <a:latin typeface="+mn-lt"/>
          <a:ea typeface="+mn-ea"/>
          <a:cs typeface="+mn-cs"/>
        </a:defRPr>
      </a:lvl8pPr>
      <a:lvl9pPr marL="16146914" algn="l" defTabSz="4036729" rtl="0" eaLnBrk="1" latinLnBrk="0" hangingPunct="1">
        <a:defRPr kumimoji="1" sz="78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19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8.emf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E77EE18-0EA8-422B-B979-D4075F39BDBB}"/>
              </a:ext>
            </a:extLst>
          </p:cNvPr>
          <p:cNvGrpSpPr/>
          <p:nvPr/>
        </p:nvGrpSpPr>
        <p:grpSpPr>
          <a:xfrm>
            <a:off x="507833" y="13733016"/>
            <a:ext cx="8508555" cy="2759507"/>
            <a:chOff x="507833" y="8866768"/>
            <a:chExt cx="8508555" cy="2759507"/>
          </a:xfrm>
        </p:grpSpPr>
        <p:sp>
          <p:nvSpPr>
            <p:cNvPr id="269" name="テキスト ボックス 268">
              <a:extLst>
                <a:ext uri="{FF2B5EF4-FFF2-40B4-BE49-F238E27FC236}">
                  <a16:creationId xmlns:a16="http://schemas.microsoft.com/office/drawing/2014/main" id="{4A4296DF-E20B-4A80-82EA-E8E867F10CEC}"/>
                </a:ext>
              </a:extLst>
            </p:cNvPr>
            <p:cNvSpPr txBox="1"/>
            <p:nvPr/>
          </p:nvSpPr>
          <p:spPr>
            <a:xfrm>
              <a:off x="507833" y="8866768"/>
              <a:ext cx="8508555" cy="130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＜課題＞</a:t>
              </a:r>
              <a:endPara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 </a:t>
              </a:r>
              <a:r>
                <a:rPr kumimoji="1"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強塩基下ではテンプレートのシリカが溶出してしまう</a:t>
              </a:r>
              <a:endPara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4B6CA6E-3506-4DBC-8A57-335B45C74702}"/>
                </a:ext>
              </a:extLst>
            </p:cNvPr>
            <p:cNvSpPr txBox="1"/>
            <p:nvPr/>
          </p:nvSpPr>
          <p:spPr>
            <a:xfrm>
              <a:off x="516289" y="10241280"/>
              <a:ext cx="8182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+mn-ea"/>
                  <a:ea typeface="+mn-ea"/>
                  <a:cs typeface="Arial" panose="020B0604020202020204" pitchFamily="34" charset="0"/>
                </a:rPr>
                <a:t>・</a:t>
              </a:r>
              <a:r>
                <a:rPr lang="en-US" altLang="ja-JP" sz="2800" dirty="0">
                  <a:latin typeface="+mn-ea"/>
                  <a:ea typeface="+mn-ea"/>
                  <a:cs typeface="Arial" panose="020B0604020202020204" pitchFamily="34" charset="0"/>
                </a:rPr>
                <a:t> MnFe2O4</a:t>
              </a:r>
              <a:r>
                <a:rPr lang="ja-JP" altLang="en-US" sz="2800" dirty="0">
                  <a:latin typeface="+mn-ea"/>
                  <a:ea typeface="+mn-ea"/>
                  <a:cs typeface="Arial" panose="020B0604020202020204" pitchFamily="34" charset="0"/>
                </a:rPr>
                <a:t>中空粒子の合成を目指した際、</a:t>
              </a:r>
              <a:endParaRPr lang="en-US" altLang="ja-JP" sz="2800" dirty="0">
                <a:latin typeface="+mn-ea"/>
                <a:ea typeface="+mn-ea"/>
                <a:cs typeface="Arial" panose="020B0604020202020204" pitchFamily="34" charset="0"/>
              </a:endParaRPr>
            </a:p>
            <a:p>
              <a:r>
                <a:rPr lang="en-US" altLang="ja-JP" sz="2800" dirty="0">
                  <a:latin typeface="+mn-ea"/>
                  <a:ea typeface="+mn-ea"/>
                  <a:cs typeface="Arial" panose="020B0604020202020204" pitchFamily="34" charset="0"/>
                </a:rPr>
                <a:t>   </a:t>
              </a:r>
              <a:r>
                <a:rPr kumimoji="1" lang="ja-JP" altLang="en-US" sz="2800" dirty="0">
                  <a:latin typeface="+mn-ea"/>
                  <a:ea typeface="+mn-ea"/>
                  <a:cs typeface="Arial" panose="020B0604020202020204" pitchFamily="34" charset="0"/>
                </a:rPr>
                <a:t>針状結晶として析出したため、シリカ上にめっきし</a:t>
              </a:r>
              <a:r>
                <a:rPr lang="ja-JP" altLang="en-US" sz="2800" dirty="0">
                  <a:latin typeface="+mn-ea"/>
                  <a:ea typeface="+mn-ea"/>
                  <a:cs typeface="Arial" panose="020B0604020202020204" pitchFamily="34" charset="0"/>
                </a:rPr>
                <a:t>た</a:t>
              </a:r>
              <a:endParaRPr lang="en-US" altLang="ja-JP" sz="2800" dirty="0">
                <a:latin typeface="+mn-ea"/>
                <a:ea typeface="+mn-ea"/>
                <a:cs typeface="Arial" panose="020B0604020202020204" pitchFamily="34" charset="0"/>
              </a:endParaRPr>
            </a:p>
            <a:p>
              <a:r>
                <a:rPr lang="ja-JP" altLang="en-US" sz="2800" dirty="0">
                  <a:latin typeface="+mn-ea"/>
                  <a:ea typeface="+mn-ea"/>
                  <a:cs typeface="Arial" panose="020B0604020202020204" pitchFamily="34" charset="0"/>
                </a:rPr>
                <a:t>　 フェライトの</a:t>
              </a:r>
              <a:r>
                <a:rPr kumimoji="1" lang="ja-JP" altLang="en-US" sz="2800" dirty="0">
                  <a:latin typeface="+mn-ea"/>
                  <a:ea typeface="+mn-ea"/>
                  <a:cs typeface="Arial" panose="020B0604020202020204" pitchFamily="34" charset="0"/>
                </a:rPr>
                <a:t>結晶性が低い</a:t>
              </a:r>
            </a:p>
          </p:txBody>
        </p:sp>
      </p:grpSp>
      <p:grpSp>
        <p:nvGrpSpPr>
          <p:cNvPr id="96" name="グループ化 26"/>
          <p:cNvGrpSpPr/>
          <p:nvPr/>
        </p:nvGrpSpPr>
        <p:grpSpPr>
          <a:xfrm flipH="1">
            <a:off x="1282796" y="1321113"/>
            <a:ext cx="2550131" cy="2313235"/>
            <a:chOff x="4615872" y="1268760"/>
            <a:chExt cx="2692432" cy="2578220"/>
          </a:xfrm>
        </p:grpSpPr>
        <p:pic>
          <p:nvPicPr>
            <p:cNvPr id="125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5000"/>
            <a:stretch/>
          </p:blipFill>
          <p:spPr bwMode="auto">
            <a:xfrm>
              <a:off x="4716018" y="1484785"/>
              <a:ext cx="2232248" cy="20363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2" name="正方形/長方形 131"/>
            <p:cNvSpPr/>
            <p:nvPr/>
          </p:nvSpPr>
          <p:spPr>
            <a:xfrm>
              <a:off x="4615872" y="1268760"/>
              <a:ext cx="144016" cy="2520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6906060" y="1326700"/>
              <a:ext cx="144016" cy="2520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4" name="正方形/長方形 133"/>
            <p:cNvSpPr/>
            <p:nvPr/>
          </p:nvSpPr>
          <p:spPr>
            <a:xfrm rot="5400000">
              <a:off x="5976156" y="182440"/>
              <a:ext cx="144016" cy="2520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8" name="正方形/長方形 137"/>
            <p:cNvSpPr/>
            <p:nvPr/>
          </p:nvSpPr>
          <p:spPr>
            <a:xfrm rot="-5400000">
              <a:off x="5832140" y="2427088"/>
              <a:ext cx="144016" cy="2520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36" name="テキスト ボックス 135"/>
          <p:cNvSpPr txBox="1"/>
          <p:nvPr/>
        </p:nvSpPr>
        <p:spPr>
          <a:xfrm>
            <a:off x="-9449" y="3571179"/>
            <a:ext cx="4410760" cy="1146276"/>
          </a:xfrm>
          <a:prstGeom prst="rect">
            <a:avLst/>
          </a:prstGeom>
          <a:noFill/>
        </p:spPr>
        <p:txBody>
          <a:bodyPr wrap="none" lIns="403670" tIns="201835" rIns="403670" bIns="201835" rtlCol="0">
            <a:spAutoFit/>
          </a:bodyPr>
          <a:lstStyle/>
          <a:p>
            <a:r>
              <a:rPr lang="en-US" altLang="ja-JP" sz="4800" b="1" i="1" u="sng" dirty="0"/>
              <a:t>Introduction</a:t>
            </a:r>
            <a:endParaRPr lang="ja-JP" altLang="en-US" sz="4800" b="1" i="1" u="sng" dirty="0"/>
          </a:p>
        </p:txBody>
      </p:sp>
      <p:sp>
        <p:nvSpPr>
          <p:cNvPr id="94" name="等号 93"/>
          <p:cNvSpPr/>
          <p:nvPr/>
        </p:nvSpPr>
        <p:spPr>
          <a:xfrm>
            <a:off x="-4383573" y="3606383"/>
            <a:ext cx="39187392" cy="173030"/>
          </a:xfrm>
          <a:prstGeom prst="mathEqual">
            <a:avLst/>
          </a:prstGeom>
          <a:solidFill>
            <a:srgbClr val="FF0000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528532" y="38474732"/>
            <a:ext cx="5145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i="1" u="sng" dirty="0"/>
              <a:t>Conclusion</a:t>
            </a:r>
            <a:endParaRPr lang="ja-JP" altLang="en-US" sz="4800" b="1" i="1" u="sng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AF6923-62AB-4FF6-9BA2-CD345EE7178D}"/>
              </a:ext>
            </a:extLst>
          </p:cNvPr>
          <p:cNvSpPr txBox="1"/>
          <p:nvPr/>
        </p:nvSpPr>
        <p:spPr>
          <a:xfrm>
            <a:off x="15680773" y="15634611"/>
            <a:ext cx="396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/>
              <a:t>TEM</a:t>
            </a:r>
            <a:r>
              <a:rPr lang="ja-JP" altLang="en-US" sz="3200" b="1" u="sng" dirty="0"/>
              <a:t>観察・元素分析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3B0E456-FE12-4716-A695-7F260072602E}"/>
              </a:ext>
            </a:extLst>
          </p:cNvPr>
          <p:cNvGrpSpPr/>
          <p:nvPr/>
        </p:nvGrpSpPr>
        <p:grpSpPr>
          <a:xfrm>
            <a:off x="-35271" y="31185645"/>
            <a:ext cx="3298896" cy="1504116"/>
            <a:chOff x="-35271" y="28906683"/>
            <a:chExt cx="3298896" cy="1504116"/>
          </a:xfrm>
        </p:grpSpPr>
        <p:sp>
          <p:nvSpPr>
            <p:cNvPr id="141" name="テキスト ボックス 140"/>
            <p:cNvSpPr txBox="1"/>
            <p:nvPr/>
          </p:nvSpPr>
          <p:spPr>
            <a:xfrm>
              <a:off x="-35271" y="28906683"/>
              <a:ext cx="3041796" cy="1146276"/>
            </a:xfrm>
            <a:prstGeom prst="rect">
              <a:avLst/>
            </a:prstGeom>
            <a:noFill/>
          </p:spPr>
          <p:txBody>
            <a:bodyPr wrap="none" lIns="403670" tIns="201835" rIns="403670" bIns="201835" rtlCol="0">
              <a:spAutoFit/>
            </a:bodyPr>
            <a:lstStyle/>
            <a:p>
              <a:r>
                <a:rPr lang="en-US" altLang="ja-JP" sz="4800" b="1" i="1" u="sng" dirty="0"/>
                <a:t>Results</a:t>
              </a:r>
              <a:endParaRPr lang="ja-JP" altLang="en-US" sz="4800" b="1" i="1" u="sng" dirty="0"/>
            </a:p>
          </p:txBody>
        </p:sp>
        <p:sp>
          <p:nvSpPr>
            <p:cNvPr id="216" name="テキスト ボックス 215">
              <a:extLst>
                <a:ext uri="{FF2B5EF4-FFF2-40B4-BE49-F238E27FC236}">
                  <a16:creationId xmlns:a16="http://schemas.microsoft.com/office/drawing/2014/main" id="{941F5D58-0559-498D-A57C-DEDAEB103A89}"/>
                </a:ext>
              </a:extLst>
            </p:cNvPr>
            <p:cNvSpPr txBox="1"/>
            <p:nvPr/>
          </p:nvSpPr>
          <p:spPr>
            <a:xfrm>
              <a:off x="472967" y="29826024"/>
              <a:ext cx="2790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u="sng" dirty="0"/>
                <a:t>X</a:t>
              </a:r>
              <a:r>
                <a:rPr lang="ja-JP" altLang="en-US" sz="3200" b="1" u="sng" dirty="0"/>
                <a:t>線回折測定</a:t>
              </a:r>
              <a:endParaRPr lang="en-US" altLang="ja-JP" sz="3200" b="1" u="sng" dirty="0"/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DAFCB1-8926-4C01-9F6B-FB9F7AE4338E}"/>
              </a:ext>
            </a:extLst>
          </p:cNvPr>
          <p:cNvSpPr txBox="1"/>
          <p:nvPr/>
        </p:nvSpPr>
        <p:spPr>
          <a:xfrm>
            <a:off x="4558734" y="2464689"/>
            <a:ext cx="21264348" cy="86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045" dirty="0">
                <a:cs typeface="Times New Roman" pitchFamily="18" charset="0"/>
              </a:rPr>
              <a:t>大藪 伶一郎 </a:t>
            </a:r>
            <a:r>
              <a:rPr lang="en-US" altLang="ja-JP" sz="5045" dirty="0">
                <a:cs typeface="Times New Roman" pitchFamily="18" charset="0"/>
              </a:rPr>
              <a:t>, </a:t>
            </a:r>
            <a:r>
              <a:rPr lang="ja-JP" altLang="en-US" sz="5045" dirty="0">
                <a:cs typeface="Times New Roman" pitchFamily="18" charset="0"/>
              </a:rPr>
              <a:t>安達 信泰</a:t>
            </a:r>
            <a:endParaRPr lang="en-US" altLang="ja-JP" sz="5045" dirty="0">
              <a:cs typeface="Times New Roman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54B64D0-813F-4071-B445-24FFC1515DEF}"/>
              </a:ext>
            </a:extLst>
          </p:cNvPr>
          <p:cNvSpPr txBox="1"/>
          <p:nvPr/>
        </p:nvSpPr>
        <p:spPr>
          <a:xfrm>
            <a:off x="5657458" y="492435"/>
            <a:ext cx="18711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/>
              <a:t>フェライト</a:t>
            </a:r>
            <a:r>
              <a:rPr lang="ja-JP" altLang="ja-JP" sz="6000" dirty="0"/>
              <a:t>めっき法</a:t>
            </a:r>
            <a:r>
              <a:rPr lang="ja-JP" altLang="en-US" sz="6000" dirty="0"/>
              <a:t>を用いたマンガンフェライト中空粒子の</a:t>
            </a:r>
            <a:endParaRPr lang="en-US" altLang="ja-JP" sz="6000" dirty="0"/>
          </a:p>
          <a:p>
            <a:pPr algn="ctr"/>
            <a:r>
              <a:rPr lang="ja-JP" altLang="en-US" sz="6000" dirty="0"/>
              <a:t>合成と特性の評価</a:t>
            </a:r>
            <a:endParaRPr lang="ja-JP" altLang="ja-JP" sz="6000" dirty="0"/>
          </a:p>
        </p:txBody>
      </p:sp>
      <p:pic>
        <p:nvPicPr>
          <p:cNvPr id="162" name="Picture 1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17935" y="991409"/>
            <a:ext cx="3263843" cy="265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線コネクタ 7"/>
          <p:cNvCxnSpPr/>
          <p:nvPr/>
        </p:nvCxnSpPr>
        <p:spPr>
          <a:xfrm>
            <a:off x="15321884" y="3987133"/>
            <a:ext cx="0" cy="3859664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0BF66D3-AFA7-43CD-972A-FED0BC426EAA}"/>
              </a:ext>
            </a:extLst>
          </p:cNvPr>
          <p:cNvSpPr/>
          <p:nvPr/>
        </p:nvSpPr>
        <p:spPr>
          <a:xfrm>
            <a:off x="784970" y="8509872"/>
            <a:ext cx="1691914" cy="94124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445617" y="19225433"/>
            <a:ext cx="8090814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References</a:t>
            </a:r>
          </a:p>
          <a:p>
            <a:r>
              <a:rPr lang="en-US" altLang="ja-JP" dirty="0"/>
              <a:t>[1] </a:t>
            </a:r>
            <a:r>
              <a:rPr kumimoji="1" lang="en-US" altLang="ja-JP" sz="1800" dirty="0" err="1">
                <a:latin typeface="Arial" panose="020B0604020202020204" pitchFamily="34" charset="0"/>
                <a:cs typeface="Arial" panose="020B0604020202020204" pitchFamily="34" charset="0"/>
              </a:rPr>
              <a:t>Nobuhiro</a:t>
            </a:r>
            <a:r>
              <a:rPr kumimoji="1"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800" dirty="0" err="1">
                <a:latin typeface="Arial" panose="020B0604020202020204" pitchFamily="34" charset="0"/>
                <a:cs typeface="Arial" panose="020B0604020202020204" pitchFamily="34" charset="0"/>
              </a:rPr>
              <a:t>Matsusita</a:t>
            </a:r>
            <a:r>
              <a:rPr kumimoji="1"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/ ferrite plated films applicable in high frequency range / Vol.61 No.6 2010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62E5935-97A4-4C73-B7D0-1107EBF54541}"/>
              </a:ext>
            </a:extLst>
          </p:cNvPr>
          <p:cNvGrpSpPr/>
          <p:nvPr/>
        </p:nvGrpSpPr>
        <p:grpSpPr>
          <a:xfrm>
            <a:off x="173237" y="20475000"/>
            <a:ext cx="15040644" cy="1570063"/>
            <a:chOff x="173237" y="18682544"/>
            <a:chExt cx="15040644" cy="1570063"/>
          </a:xfrm>
        </p:grpSpPr>
        <p:sp>
          <p:nvSpPr>
            <p:cNvPr id="257" name="角丸四角形 256"/>
            <p:cNvSpPr/>
            <p:nvPr/>
          </p:nvSpPr>
          <p:spPr>
            <a:xfrm>
              <a:off x="173237" y="18682544"/>
              <a:ext cx="14974456" cy="1570063"/>
            </a:xfrm>
            <a:prstGeom prst="roundRect">
              <a:avLst/>
            </a:prstGeom>
            <a:solidFill>
              <a:srgbClr val="E5F2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9" name="テキスト ボックス 228">
              <a:extLst>
                <a:ext uri="{FF2B5EF4-FFF2-40B4-BE49-F238E27FC236}">
                  <a16:creationId xmlns:a16="http://schemas.microsoft.com/office/drawing/2014/main" id="{A912D5E2-2819-4D60-95DD-BEDB6F921050}"/>
                </a:ext>
              </a:extLst>
            </p:cNvPr>
            <p:cNvSpPr txBox="1"/>
            <p:nvPr/>
          </p:nvSpPr>
          <p:spPr>
            <a:xfrm>
              <a:off x="412668" y="19227876"/>
              <a:ext cx="148012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本研究では、</a:t>
              </a:r>
              <a:r>
                <a:rPr lang="ja-JP" altLang="ja-JP" sz="2800" dirty="0">
                  <a:effectLst/>
                  <a:latin typeface="+mn-ea"/>
                  <a:cs typeface="Times New Roman" panose="02020603050405020304" pitchFamily="18" charset="0"/>
                </a:rPr>
                <a:t>めっきの際の</a:t>
              </a:r>
              <a:r>
                <a:rPr lang="en-US" altLang="ja-JP" sz="2800" dirty="0">
                  <a:effectLst/>
                  <a:latin typeface="+mn-ea"/>
                </a:rPr>
                <a:t>pH</a:t>
              </a:r>
              <a:r>
                <a:rPr lang="ja-JP" altLang="ja-JP" sz="2800" dirty="0">
                  <a:effectLst/>
                  <a:latin typeface="+mn-ea"/>
                  <a:cs typeface="Times New Roman" panose="02020603050405020304" pitchFamily="18" charset="0"/>
                </a:rPr>
                <a:t>を調整することで</a:t>
              </a:r>
              <a:r>
                <a:rPr lang="ja-JP" altLang="en-US" sz="2800" dirty="0">
                  <a:effectLst/>
                  <a:latin typeface="+mn-ea"/>
                  <a:cs typeface="Times New Roman" panose="02020603050405020304" pitchFamily="18" charset="0"/>
                </a:rPr>
                <a:t>、</a:t>
              </a:r>
              <a:r>
                <a:rPr lang="ja-JP" altLang="ja-JP" sz="2800" dirty="0">
                  <a:effectLst/>
                  <a:latin typeface="+mn-ea"/>
                  <a:cs typeface="Times New Roman" panose="02020603050405020304" pitchFamily="18" charset="0"/>
                </a:rPr>
                <a:t>結晶性を制御した</a:t>
              </a:r>
              <a:r>
                <a: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MnFe</a:t>
              </a:r>
              <a:r>
                <a:rPr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めっきシリカ粒子の</a:t>
              </a:r>
              <a:endPara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合成と中空化を目指し、その特性の評価を目的とした。</a:t>
              </a:r>
              <a:endPara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テキスト ボックス 241"/>
            <p:cNvSpPr txBox="1"/>
            <p:nvPr/>
          </p:nvSpPr>
          <p:spPr>
            <a:xfrm>
              <a:off x="311674" y="18695377"/>
              <a:ext cx="1484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u="sng" dirty="0"/>
                <a:t>目的</a:t>
              </a:r>
            </a:p>
          </p:txBody>
        </p:sp>
      </p:grp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8D48B324-19D7-4FAB-A7E4-A12FBE2CBCA0}"/>
              </a:ext>
            </a:extLst>
          </p:cNvPr>
          <p:cNvSpPr/>
          <p:nvPr/>
        </p:nvSpPr>
        <p:spPr>
          <a:xfrm>
            <a:off x="15575008" y="39345386"/>
            <a:ext cx="14497109" cy="3170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8" name="テキスト ボックス 297"/>
          <p:cNvSpPr txBox="1"/>
          <p:nvPr/>
        </p:nvSpPr>
        <p:spPr>
          <a:xfrm>
            <a:off x="781039" y="32895852"/>
            <a:ext cx="2167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/>
              <a:t>Mn</a:t>
            </a:r>
            <a:r>
              <a:rPr kumimoji="1" lang="en-US" altLang="ja-JP" sz="3200" b="1" u="sng" dirty="0"/>
              <a:t>Fe</a:t>
            </a:r>
            <a:r>
              <a:rPr lang="en-US" altLang="ja-JP" sz="3200" b="1" u="sng" baseline="-25000" dirty="0"/>
              <a:t>2</a:t>
            </a:r>
            <a:r>
              <a:rPr kumimoji="1" lang="en-US" altLang="ja-JP" sz="3200" b="1" u="sng" dirty="0"/>
              <a:t>O</a:t>
            </a:r>
            <a:r>
              <a:rPr kumimoji="1" lang="en-US" altLang="ja-JP" sz="3200" b="1" u="sng" baseline="-25000" dirty="0"/>
              <a:t>4</a:t>
            </a:r>
            <a:endParaRPr kumimoji="1" lang="ja-JP" altLang="en-US" sz="3200" b="1" u="sng" baseline="-25000" dirty="0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C92C05C-2D74-4738-AB82-75DB38013D30}"/>
              </a:ext>
            </a:extLst>
          </p:cNvPr>
          <p:cNvGrpSpPr/>
          <p:nvPr/>
        </p:nvGrpSpPr>
        <p:grpSpPr>
          <a:xfrm>
            <a:off x="15719459" y="30569639"/>
            <a:ext cx="6175481" cy="596392"/>
            <a:chOff x="15545465" y="4195449"/>
            <a:chExt cx="6175481" cy="596392"/>
          </a:xfrm>
        </p:grpSpPr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45CF9337-0981-4421-8295-2499B4AA905C}"/>
                </a:ext>
              </a:extLst>
            </p:cNvPr>
            <p:cNvSpPr txBox="1"/>
            <p:nvPr/>
          </p:nvSpPr>
          <p:spPr>
            <a:xfrm>
              <a:off x="15545465" y="4195449"/>
              <a:ext cx="3979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u="sng" dirty="0"/>
                <a:t>VSM</a:t>
              </a:r>
              <a:r>
                <a:rPr lang="ja-JP" altLang="en-US" sz="3200" b="1" u="sng" dirty="0"/>
                <a:t>による磁化測定</a:t>
              </a:r>
              <a:endParaRPr lang="en-US" altLang="ja-JP" sz="3200" b="1" u="sng" dirty="0"/>
            </a:p>
          </p:txBody>
        </p:sp>
        <p:sp>
          <p:nvSpPr>
            <p:cNvPr id="362" name="テキスト ボックス 361"/>
            <p:cNvSpPr txBox="1"/>
            <p:nvPr/>
          </p:nvSpPr>
          <p:spPr>
            <a:xfrm>
              <a:off x="19390747" y="4268621"/>
              <a:ext cx="2330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(</a:t>
              </a:r>
              <a:r>
                <a:rPr kumimoji="1" lang="en-US" altLang="ja-JP" sz="2800" dirty="0"/>
                <a:t>T=300K)</a:t>
              </a:r>
              <a:endParaRPr kumimoji="1" lang="ja-JP" altLang="en-US" sz="2800" dirty="0"/>
            </a:p>
          </p:txBody>
        </p:sp>
      </p:grpSp>
      <p:sp>
        <p:nvSpPr>
          <p:cNvPr id="376" name="テキスト ボックス 375"/>
          <p:cNvSpPr txBox="1"/>
          <p:nvPr/>
        </p:nvSpPr>
        <p:spPr>
          <a:xfrm>
            <a:off x="2999529" y="5830310"/>
            <a:ext cx="88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これら</a:t>
            </a:r>
            <a:r>
              <a:rPr lang="ja-JP" altLang="en-US" sz="2800" dirty="0"/>
              <a:t>の課題対策として</a:t>
            </a:r>
            <a:r>
              <a:rPr kumimoji="1" lang="ja-JP" altLang="en-US" sz="2800" b="1" u="sng" dirty="0"/>
              <a:t>電磁波吸収体</a:t>
            </a:r>
            <a:r>
              <a:rPr lang="ja-JP" altLang="en-US" sz="2800" dirty="0"/>
              <a:t>が</a:t>
            </a:r>
            <a:r>
              <a:rPr kumimoji="1" lang="ja-JP" altLang="en-US" sz="2800" dirty="0"/>
              <a:t>利用されている。</a:t>
            </a:r>
          </a:p>
        </p:txBody>
      </p:sp>
      <p:sp>
        <p:nvSpPr>
          <p:cNvPr id="377" name="テキスト ボックス 376"/>
          <p:cNvSpPr txBox="1"/>
          <p:nvPr/>
        </p:nvSpPr>
        <p:spPr>
          <a:xfrm>
            <a:off x="512331" y="4642128"/>
            <a:ext cx="11031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デジタルメディアの急速な普及に伴い、電子機器の誤作動など、</a:t>
            </a:r>
            <a:endParaRPr lang="en-US" altLang="ja-JP" sz="2800" dirty="0"/>
          </a:p>
          <a:p>
            <a:r>
              <a:rPr lang="ja-JP" altLang="en-US" sz="2800" dirty="0"/>
              <a:t>電磁波が引き起こす様々な問題が顕在化している</a:t>
            </a:r>
            <a:endParaRPr kumimoji="1" lang="ja-JP" altLang="en-US" sz="2800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8387" y="7348598"/>
            <a:ext cx="4203660" cy="2742994"/>
          </a:xfrm>
          <a:prstGeom prst="rect">
            <a:avLst/>
          </a:prstGeom>
        </p:spPr>
      </p:pic>
      <p:sp>
        <p:nvSpPr>
          <p:cNvPr id="335" name="テキスト ボックス 334">
            <a:extLst>
              <a:ext uri="{FF2B5EF4-FFF2-40B4-BE49-F238E27FC236}">
                <a16:creationId xmlns:a16="http://schemas.microsoft.com/office/drawing/2014/main" id="{677E40BB-2961-4603-8A6A-558D2051BDB0}"/>
              </a:ext>
            </a:extLst>
          </p:cNvPr>
          <p:cNvSpPr txBox="1"/>
          <p:nvPr/>
        </p:nvSpPr>
        <p:spPr>
          <a:xfrm>
            <a:off x="15582621" y="3980852"/>
            <a:ext cx="5229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/>
              <a:t>SEM</a:t>
            </a:r>
            <a:r>
              <a:rPr lang="ja-JP" altLang="en-US" sz="3200" b="1" u="sng" dirty="0"/>
              <a:t>観察・元素分析</a:t>
            </a:r>
          </a:p>
        </p:txBody>
      </p:sp>
      <p:sp>
        <p:nvSpPr>
          <p:cNvPr id="418" name="正方形/長方形 417">
            <a:extLst>
              <a:ext uri="{FF2B5EF4-FFF2-40B4-BE49-F238E27FC236}">
                <a16:creationId xmlns:a16="http://schemas.microsoft.com/office/drawing/2014/main" id="{7945D98A-C61B-4453-AC91-BD6F52719ED4}"/>
              </a:ext>
            </a:extLst>
          </p:cNvPr>
          <p:cNvSpPr/>
          <p:nvPr/>
        </p:nvSpPr>
        <p:spPr>
          <a:xfrm>
            <a:off x="15620433" y="28694285"/>
            <a:ext cx="14367634" cy="1599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正方形/長方形 265">
            <a:extLst>
              <a:ext uri="{FF2B5EF4-FFF2-40B4-BE49-F238E27FC236}">
                <a16:creationId xmlns:a16="http://schemas.microsoft.com/office/drawing/2014/main" id="{2AE4BDD3-6310-4324-9BF9-66219A6FF7D6}"/>
              </a:ext>
            </a:extLst>
          </p:cNvPr>
          <p:cNvSpPr/>
          <p:nvPr/>
        </p:nvSpPr>
        <p:spPr>
          <a:xfrm>
            <a:off x="412668" y="12217308"/>
            <a:ext cx="14465130" cy="11650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+mn-ea"/>
              </a:rPr>
              <a:t>本研究室では、</a:t>
            </a:r>
            <a:r>
              <a:rPr lang="ja-JP" altLang="ja-JP" sz="28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新たな</a:t>
            </a:r>
            <a:r>
              <a:rPr lang="ja-JP" altLang="en-US" sz="28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電磁波</a:t>
            </a:r>
            <a:r>
              <a:rPr lang="ja-JP" altLang="ja-JP" sz="28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吸収特性を得るために</a:t>
            </a:r>
            <a:r>
              <a:rPr kumimoji="1" lang="ja-JP" altLang="en-US" sz="2800" dirty="0">
                <a:solidFill>
                  <a:schemeClr val="tx1"/>
                </a:solidFill>
                <a:latin typeface="+mn-ea"/>
              </a:rPr>
              <a:t>、フェライトめっき法を用いた様々な</a:t>
            </a:r>
            <a:r>
              <a:rPr lang="en-US" altLang="ja-JP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MFe</a:t>
            </a:r>
            <a:r>
              <a:rPr lang="en-US" altLang="ja-JP" sz="2800" i="1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ja-JP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ja-JP" sz="2800" i="1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+mn-ea"/>
              </a:rPr>
              <a:t>中空粒子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(M=Fe</a:t>
            </a:r>
            <a:r>
              <a:rPr lang="en-US" altLang="ja-JP" sz="2800" i="1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altLang="ja-JP" sz="2800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Co,Zn,NiZn,Mn,Mg</a:t>
            </a:r>
            <a:r>
              <a:rPr lang="en-US" altLang="ja-JP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kumimoji="1" lang="ja-JP" altLang="en-US" sz="2800" dirty="0">
                <a:solidFill>
                  <a:schemeClr val="tx1"/>
                </a:solidFill>
                <a:latin typeface="+mn-ea"/>
              </a:rPr>
              <a:t>の合成を目指し、その特性の評価を行ってきた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7D68131-2B5E-4F77-96D8-882D641057FF}"/>
              </a:ext>
            </a:extLst>
          </p:cNvPr>
          <p:cNvGrpSpPr/>
          <p:nvPr/>
        </p:nvGrpSpPr>
        <p:grpSpPr>
          <a:xfrm>
            <a:off x="9155601" y="14238666"/>
            <a:ext cx="5725998" cy="5508957"/>
            <a:chOff x="9155601" y="12691222"/>
            <a:chExt cx="5725998" cy="5508957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9155601" y="17369182"/>
              <a:ext cx="5725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/>
                <a:t>Fig.</a:t>
              </a:r>
              <a:r>
                <a:rPr lang="ja-JP" altLang="en-US" sz="2400" dirty="0"/>
                <a:t> </a:t>
              </a:r>
              <a:r>
                <a:rPr lang="ja-JP" altLang="en-US" sz="24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水溶液中における</a:t>
              </a:r>
              <a:r>
                <a:rPr lang="en-US" altLang="ja-JP" sz="24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</a:t>
              </a:r>
              <a:r>
                <a:rPr kumimoji="1" lang="ja-JP" altLang="en-US" sz="24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の</a:t>
              </a:r>
              <a:r>
                <a:rPr kumimoji="1" lang="en-US" altLang="ja-JP" sz="24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 - </a:t>
              </a:r>
              <a:r>
                <a:rPr kumimoji="1" lang="ja-JP" altLang="en-US" sz="24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電位図</a:t>
              </a:r>
              <a:r>
                <a:rPr lang="en-US" altLang="ja-JP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[1]</a:t>
              </a:r>
            </a:p>
            <a:p>
              <a:r>
                <a: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(a),(b) </a:t>
              </a:r>
              <a:r>
                <a:rPr kumimoji="1"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フェライトめっき法</a:t>
              </a:r>
              <a:r>
                <a: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1"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(c) </a:t>
              </a:r>
              <a:r>
                <a:rPr kumimoji="1"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共沈法</a:t>
              </a:r>
            </a:p>
          </p:txBody>
        </p:sp>
        <p:pic>
          <p:nvPicPr>
            <p:cNvPr id="267" name="図 266">
              <a:extLst>
                <a:ext uri="{FF2B5EF4-FFF2-40B4-BE49-F238E27FC236}">
                  <a16:creationId xmlns:a16="http://schemas.microsoft.com/office/drawing/2014/main" id="{7D9D5E81-3DB2-4C9C-8742-7BC126BDE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47" r="-247" b="34374"/>
            <a:stretch/>
          </p:blipFill>
          <p:spPr>
            <a:xfrm>
              <a:off x="9340189" y="12691222"/>
              <a:ext cx="5385795" cy="4718106"/>
            </a:xfrm>
            <a:prstGeom prst="rect">
              <a:avLst/>
            </a:prstGeom>
            <a:noFill/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1E34018-FCE5-469A-93B4-231B755B1A3D}"/>
              </a:ext>
            </a:extLst>
          </p:cNvPr>
          <p:cNvGrpSpPr/>
          <p:nvPr/>
        </p:nvGrpSpPr>
        <p:grpSpPr>
          <a:xfrm>
            <a:off x="472966" y="16847281"/>
            <a:ext cx="8472662" cy="1082775"/>
            <a:chOff x="472966" y="15440513"/>
            <a:chExt cx="8472662" cy="1082775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A80BAE5A-A591-4CD1-AE71-DC8BB6ED79F8}"/>
                </a:ext>
              </a:extLst>
            </p:cNvPr>
            <p:cNvSpPr/>
            <p:nvPr/>
          </p:nvSpPr>
          <p:spPr>
            <a:xfrm>
              <a:off x="472966" y="15440513"/>
              <a:ext cx="8472662" cy="1082775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8" name="テキスト ボックス 267">
              <a:extLst>
                <a:ext uri="{FF2B5EF4-FFF2-40B4-BE49-F238E27FC236}">
                  <a16:creationId xmlns:a16="http://schemas.microsoft.com/office/drawing/2014/main" id="{BE2C2027-933E-40F1-BA9D-2315FFAD9FD1}"/>
                </a:ext>
              </a:extLst>
            </p:cNvPr>
            <p:cNvSpPr txBox="1"/>
            <p:nvPr/>
          </p:nvSpPr>
          <p:spPr>
            <a:xfrm>
              <a:off x="522439" y="15481517"/>
              <a:ext cx="82675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右図のように、</a:t>
              </a:r>
              <a:r>
                <a:rPr kumimoji="1" lang="en-US" altLang="ja-JP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</a:t>
              </a:r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や酸化還元電位によって、析出物や</a:t>
              </a:r>
              <a:endParaRPr kumimoji="1" lang="en-US" altLang="ja-JP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析出法に違いが現れる </a:t>
              </a:r>
              <a:r>
                <a:rPr kumimoji="1" lang="en-US" altLang="ja-JP" sz="2800" baseline="300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[1]</a:t>
              </a:r>
              <a:endParaRPr kumimoji="1" lang="ja-JP" alt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9D97084-508D-49EA-9425-9838FA670E1C}"/>
              </a:ext>
            </a:extLst>
          </p:cNvPr>
          <p:cNvGrpSpPr/>
          <p:nvPr/>
        </p:nvGrpSpPr>
        <p:grpSpPr>
          <a:xfrm>
            <a:off x="905473" y="18185546"/>
            <a:ext cx="8190317" cy="523220"/>
            <a:chOff x="905473" y="16778778"/>
            <a:chExt cx="8190317" cy="523220"/>
          </a:xfrm>
        </p:grpSpPr>
        <p:sp>
          <p:nvSpPr>
            <p:cNvPr id="270" name="下矢印 377">
              <a:extLst>
                <a:ext uri="{FF2B5EF4-FFF2-40B4-BE49-F238E27FC236}">
                  <a16:creationId xmlns:a16="http://schemas.microsoft.com/office/drawing/2014/main" id="{62FEAD53-8AD9-48F8-85DB-FD5E8CB3C4B6}"/>
                </a:ext>
              </a:extLst>
            </p:cNvPr>
            <p:cNvSpPr/>
            <p:nvPr/>
          </p:nvSpPr>
          <p:spPr>
            <a:xfrm rot="16200000">
              <a:off x="1001667" y="16794773"/>
              <a:ext cx="349962" cy="542349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テキスト ボックス 270">
              <a:extLst>
                <a:ext uri="{FF2B5EF4-FFF2-40B4-BE49-F238E27FC236}">
                  <a16:creationId xmlns:a16="http://schemas.microsoft.com/office/drawing/2014/main" id="{F14452AD-8DB3-40B5-9B10-E1A514EDFE96}"/>
                </a:ext>
              </a:extLst>
            </p:cNvPr>
            <p:cNvSpPr txBox="1"/>
            <p:nvPr/>
          </p:nvSpPr>
          <p:spPr>
            <a:xfrm>
              <a:off x="1699928" y="16778778"/>
              <a:ext cx="7395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めっき処理に最適な</a:t>
              </a:r>
              <a:r>
                <a:rPr kumimoji="1" lang="en-US" altLang="ja-JP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</a:t>
              </a:r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条件があると考えられる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0EC4942-7F25-4CB5-88C9-F4D7E0DEB807}"/>
              </a:ext>
            </a:extLst>
          </p:cNvPr>
          <p:cNvGrpSpPr/>
          <p:nvPr/>
        </p:nvGrpSpPr>
        <p:grpSpPr>
          <a:xfrm>
            <a:off x="-67537" y="22203752"/>
            <a:ext cx="15112701" cy="8787087"/>
            <a:chOff x="-67537" y="20118220"/>
            <a:chExt cx="15112701" cy="8787087"/>
          </a:xfrm>
        </p:grpSpPr>
        <p:sp>
          <p:nvSpPr>
            <p:cNvPr id="137" name="テキスト ボックス 136"/>
            <p:cNvSpPr txBox="1"/>
            <p:nvPr/>
          </p:nvSpPr>
          <p:spPr>
            <a:xfrm>
              <a:off x="-67537" y="20118220"/>
              <a:ext cx="4684873" cy="1146276"/>
            </a:xfrm>
            <a:prstGeom prst="rect">
              <a:avLst/>
            </a:prstGeom>
            <a:noFill/>
          </p:spPr>
          <p:txBody>
            <a:bodyPr wrap="none" lIns="403670" tIns="201835" rIns="403670" bIns="201835" rtlCol="0">
              <a:spAutoFit/>
            </a:bodyPr>
            <a:lstStyle/>
            <a:p>
              <a:r>
                <a:rPr lang="en-US" altLang="ja-JP" sz="4800" b="1" i="1" u="sng" dirty="0"/>
                <a:t>Experimental</a:t>
              </a:r>
              <a:endParaRPr lang="ja-JP" altLang="en-US" sz="4800" b="1" i="1" u="sng" dirty="0"/>
            </a:p>
          </p:txBody>
        </p:sp>
        <p:sp>
          <p:nvSpPr>
            <p:cNvPr id="379" name="テキスト ボックス 378"/>
            <p:cNvSpPr txBox="1"/>
            <p:nvPr/>
          </p:nvSpPr>
          <p:spPr>
            <a:xfrm>
              <a:off x="4691237" y="20607677"/>
              <a:ext cx="10353927" cy="492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①　フェライトめっきシリカ粒子</a:t>
              </a:r>
              <a:r>
                <a:rPr lang="ja-JP" alt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の合成　→　②　フェライト中空粒子の合成</a:t>
              </a:r>
              <a:endParaRPr kumimoji="1" lang="ja-JP" alt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6" name="グループ化 175">
              <a:extLst>
                <a:ext uri="{FF2B5EF4-FFF2-40B4-BE49-F238E27FC236}">
                  <a16:creationId xmlns:a16="http://schemas.microsoft.com/office/drawing/2014/main" id="{1CCD5B2D-E909-4B11-A7E8-2587D66F3B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653" y="21544171"/>
              <a:ext cx="6961815" cy="7338765"/>
              <a:chOff x="111443" y="2914846"/>
              <a:chExt cx="3108960" cy="3277296"/>
            </a:xfrm>
          </p:grpSpPr>
          <p:pic>
            <p:nvPicPr>
              <p:cNvPr id="177" name="図 176">
                <a:extLst>
                  <a:ext uri="{FF2B5EF4-FFF2-40B4-BE49-F238E27FC236}">
                    <a16:creationId xmlns:a16="http://schemas.microsoft.com/office/drawing/2014/main" id="{54A516E1-EF43-484A-9C42-9758515C2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43" y="2914846"/>
                <a:ext cx="3108960" cy="32772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05F5DED2-C92F-49F3-9FDE-3ADFBA197576}"/>
                  </a:ext>
                </a:extLst>
              </p:cNvPr>
              <p:cNvSpPr/>
              <p:nvPr/>
            </p:nvSpPr>
            <p:spPr>
              <a:xfrm>
                <a:off x="890715" y="3351832"/>
                <a:ext cx="805434" cy="183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8BBD1359-BE86-485A-A555-9F22AB2309C6}"/>
                  </a:ext>
                </a:extLst>
              </p:cNvPr>
              <p:cNvSpPr txBox="1"/>
              <p:nvPr/>
            </p:nvSpPr>
            <p:spPr>
              <a:xfrm>
                <a:off x="1040409" y="3335842"/>
                <a:ext cx="876300" cy="233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NaOH</a:t>
                </a:r>
                <a:endParaRPr kumimoji="1" lang="ja-JP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正方形/長方形 179">
                <a:extLst>
                  <a:ext uri="{FF2B5EF4-FFF2-40B4-BE49-F238E27FC236}">
                    <a16:creationId xmlns:a16="http://schemas.microsoft.com/office/drawing/2014/main" id="{56AE3DE5-D098-44BC-B654-9F1CBEF291BD}"/>
                  </a:ext>
                </a:extLst>
              </p:cNvPr>
              <p:cNvSpPr/>
              <p:nvPr/>
            </p:nvSpPr>
            <p:spPr>
              <a:xfrm>
                <a:off x="890715" y="3689949"/>
                <a:ext cx="876300" cy="1443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テキスト ボックス 180">
                <a:extLst>
                  <a:ext uri="{FF2B5EF4-FFF2-40B4-BE49-F238E27FC236}">
                    <a16:creationId xmlns:a16="http://schemas.microsoft.com/office/drawing/2014/main" id="{D11E9BF9-03CD-462F-9A65-EE0326883103}"/>
                  </a:ext>
                </a:extLst>
              </p:cNvPr>
              <p:cNvSpPr txBox="1"/>
              <p:nvPr/>
            </p:nvSpPr>
            <p:spPr>
              <a:xfrm>
                <a:off x="733600" y="3641677"/>
                <a:ext cx="1179322" cy="233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latin typeface="+mn-ea"/>
                  </a:rPr>
                  <a:t>金属塩化物</a:t>
                </a:r>
              </a:p>
            </p:txBody>
          </p:sp>
          <p:sp>
            <p:nvSpPr>
              <p:cNvPr id="183" name="正方形/長方形 182">
                <a:extLst>
                  <a:ext uri="{FF2B5EF4-FFF2-40B4-BE49-F238E27FC236}">
                    <a16:creationId xmlns:a16="http://schemas.microsoft.com/office/drawing/2014/main" id="{483506CA-D25F-42C3-AE19-0F86E274334E}"/>
                  </a:ext>
                </a:extLst>
              </p:cNvPr>
              <p:cNvSpPr/>
              <p:nvPr/>
            </p:nvSpPr>
            <p:spPr>
              <a:xfrm>
                <a:off x="2073670" y="5235571"/>
                <a:ext cx="652713" cy="1275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5F6B30CB-C81D-41F9-9028-166E399C985D}"/>
                  </a:ext>
                </a:extLst>
              </p:cNvPr>
              <p:cNvSpPr txBox="1"/>
              <p:nvPr/>
            </p:nvSpPr>
            <p:spPr>
              <a:xfrm>
                <a:off x="2059938" y="5168423"/>
                <a:ext cx="963106" cy="233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dirty="0">
                    <a:latin typeface="+mn-ea"/>
                  </a:rPr>
                  <a:t>3h</a:t>
                </a:r>
                <a:endParaRPr kumimoji="1" lang="ja-JP" altLang="en-US" sz="2800" b="1" dirty="0">
                  <a:latin typeface="+mn-ea"/>
                </a:endParaRPr>
              </a:p>
            </p:txBody>
          </p:sp>
        </p:grpSp>
        <p:pic>
          <p:nvPicPr>
            <p:cNvPr id="272" name="図 271">
              <a:extLst>
                <a:ext uri="{FF2B5EF4-FFF2-40B4-BE49-F238E27FC236}">
                  <a16:creationId xmlns:a16="http://schemas.microsoft.com/office/drawing/2014/main" id="{D4B79053-6BB1-4B33-91D6-7122B6515A36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2691" y="24064707"/>
              <a:ext cx="5139622" cy="484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四角形吹き出し 286">
              <a:extLst>
                <a:ext uri="{FF2B5EF4-FFF2-40B4-BE49-F238E27FC236}">
                  <a16:creationId xmlns:a16="http://schemas.microsoft.com/office/drawing/2014/main" id="{66ACA199-8E2C-4426-98FD-7D87E553CF01}"/>
                </a:ext>
              </a:extLst>
            </p:cNvPr>
            <p:cNvSpPr/>
            <p:nvPr/>
          </p:nvSpPr>
          <p:spPr>
            <a:xfrm>
              <a:off x="7660465" y="22226119"/>
              <a:ext cx="5608586" cy="1442484"/>
            </a:xfrm>
            <a:prstGeom prst="wedgeRectCallout">
              <a:avLst>
                <a:gd name="adj1" fmla="val -117841"/>
                <a:gd name="adj2" fmla="val -1297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04A6814-268C-4F4D-A307-4B2C608125D6}"/>
                </a:ext>
              </a:extLst>
            </p:cNvPr>
            <p:cNvSpPr txBox="1"/>
            <p:nvPr/>
          </p:nvSpPr>
          <p:spPr>
            <a:xfrm>
              <a:off x="7840582" y="22464312"/>
              <a:ext cx="52183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>
                  <a:latin typeface="+mn-ea"/>
                  <a:ea typeface="+mn-ea"/>
                </a:rPr>
                <a:t>NaOH</a:t>
              </a:r>
              <a:r>
                <a:rPr kumimoji="1" lang="ja-JP" altLang="en-US" sz="2800" dirty="0">
                  <a:latin typeface="+mn-ea"/>
                  <a:ea typeface="+mn-ea"/>
                </a:rPr>
                <a:t>の添加量を調整することで</a:t>
              </a:r>
              <a:endParaRPr kumimoji="1" lang="en-US" altLang="ja-JP" sz="2800" dirty="0">
                <a:latin typeface="+mn-ea"/>
                <a:ea typeface="+mn-ea"/>
              </a:endParaRPr>
            </a:p>
            <a:p>
              <a:pPr algn="ctr"/>
              <a:r>
                <a:rPr kumimoji="1" lang="en-US" altLang="ja-JP" sz="2800" dirty="0">
                  <a:latin typeface="+mn-ea"/>
                  <a:ea typeface="+mn-ea"/>
                </a:rPr>
                <a:t>pH</a:t>
              </a:r>
              <a:r>
                <a:rPr lang="en-US" altLang="ja-JP" sz="2800" dirty="0">
                  <a:latin typeface="+mn-ea"/>
                  <a:ea typeface="+mn-ea"/>
                </a:rPr>
                <a:t>=7,</a:t>
              </a:r>
              <a:r>
                <a:rPr lang="ja-JP" altLang="en-US" sz="2800" dirty="0">
                  <a:latin typeface="+mn-ea"/>
                  <a:ea typeface="+mn-ea"/>
                </a:rPr>
                <a:t> </a:t>
              </a:r>
              <a:r>
                <a:rPr lang="en-US" altLang="ja-JP" sz="2800" dirty="0">
                  <a:latin typeface="+mn-ea"/>
                  <a:ea typeface="+mn-ea"/>
                </a:rPr>
                <a:t>8,</a:t>
              </a:r>
              <a:r>
                <a:rPr lang="ja-JP" altLang="en-US" sz="2800" dirty="0">
                  <a:latin typeface="+mn-ea"/>
                  <a:ea typeface="+mn-ea"/>
                </a:rPr>
                <a:t> </a:t>
              </a:r>
              <a:r>
                <a:rPr lang="en-US" altLang="ja-JP" sz="2800" dirty="0">
                  <a:latin typeface="+mn-ea"/>
                  <a:ea typeface="+mn-ea"/>
                </a:rPr>
                <a:t>9,</a:t>
              </a:r>
              <a:r>
                <a:rPr lang="ja-JP" altLang="en-US" sz="2800" dirty="0">
                  <a:latin typeface="+mn-ea"/>
                  <a:ea typeface="+mn-ea"/>
                </a:rPr>
                <a:t> </a:t>
              </a:r>
              <a:r>
                <a:rPr lang="en-US" altLang="ja-JP" sz="2800" dirty="0">
                  <a:latin typeface="+mn-ea"/>
                  <a:ea typeface="+mn-ea"/>
                </a:rPr>
                <a:t>10</a:t>
              </a:r>
              <a:r>
                <a:rPr lang="ja-JP" altLang="en-US" sz="2800" dirty="0">
                  <a:latin typeface="+mn-ea"/>
                  <a:ea typeface="+mn-ea"/>
                </a:rPr>
                <a:t>に調整した</a:t>
              </a:r>
              <a:endParaRPr kumimoji="1" lang="ja-JP" altLang="en-US" sz="2800" dirty="0">
                <a:latin typeface="+mn-ea"/>
                <a:ea typeface="+mn-ea"/>
              </a:endParaRPr>
            </a:p>
          </p:txBody>
        </p:sp>
      </p:grp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BD31DC17-CC34-4757-BED1-0E94072BFA79}"/>
              </a:ext>
            </a:extLst>
          </p:cNvPr>
          <p:cNvSpPr txBox="1"/>
          <p:nvPr/>
        </p:nvSpPr>
        <p:spPr>
          <a:xfrm>
            <a:off x="516289" y="6585305"/>
            <a:ext cx="295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+mn-ea"/>
                <a:ea typeface="+mn-ea"/>
              </a:rPr>
              <a:t>・ </a:t>
            </a:r>
            <a:r>
              <a:rPr lang="ja-JP" altLang="en-US" sz="2800" dirty="0">
                <a:latin typeface="+mn-ea"/>
                <a:ea typeface="+mn-ea"/>
              </a:rPr>
              <a:t>電磁波</a:t>
            </a:r>
            <a:r>
              <a:rPr kumimoji="1" lang="ja-JP" altLang="en-US" sz="2800" dirty="0">
                <a:latin typeface="+mn-ea"/>
                <a:ea typeface="+mn-ea"/>
              </a:rPr>
              <a:t>吸収体</a:t>
            </a:r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713F96C2-6A61-4826-804E-8FB068AC18CF}"/>
              </a:ext>
            </a:extLst>
          </p:cNvPr>
          <p:cNvSpPr txBox="1"/>
          <p:nvPr/>
        </p:nvSpPr>
        <p:spPr>
          <a:xfrm>
            <a:off x="766354" y="9039943"/>
            <a:ext cx="10229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n-ea"/>
                <a:ea typeface="+mn-ea"/>
              </a:rPr>
              <a:t>上記の式に従って、電波吸収材料の</a:t>
            </a:r>
            <a:r>
              <a:rPr lang="ja-JP" altLang="en-US" sz="2800" u="sng" dirty="0">
                <a:latin typeface="+mn-ea"/>
                <a:ea typeface="+mn-ea"/>
              </a:rPr>
              <a:t>電気抵抗</a:t>
            </a:r>
            <a:r>
              <a:rPr lang="ja-JP" altLang="en-US" sz="2800" dirty="0">
                <a:latin typeface="+mn-ea"/>
                <a:ea typeface="+mn-ea"/>
              </a:rPr>
              <a:t>、</a:t>
            </a:r>
            <a:r>
              <a:rPr lang="ja-JP" altLang="en-US" sz="2800" u="sng" dirty="0">
                <a:latin typeface="+mn-ea"/>
                <a:ea typeface="+mn-ea"/>
              </a:rPr>
              <a:t>誘電率</a:t>
            </a:r>
            <a:r>
              <a:rPr lang="ja-JP" altLang="en-US" sz="2800" dirty="0">
                <a:latin typeface="+mn-ea"/>
                <a:ea typeface="+mn-ea"/>
              </a:rPr>
              <a:t>、</a:t>
            </a:r>
            <a:r>
              <a:rPr lang="ja-JP" altLang="en-US" sz="2800" u="sng" dirty="0">
                <a:latin typeface="+mn-ea"/>
                <a:ea typeface="+mn-ea"/>
              </a:rPr>
              <a:t>透磁率</a:t>
            </a:r>
            <a:r>
              <a:rPr lang="ja-JP" altLang="en-US" sz="2800" dirty="0">
                <a:latin typeface="+mn-ea"/>
                <a:ea typeface="+mn-ea"/>
              </a:rPr>
              <a:t>を</a:t>
            </a:r>
            <a:endParaRPr lang="en-US" altLang="ja-JP" sz="2800" dirty="0">
              <a:latin typeface="+mn-ea"/>
              <a:ea typeface="+mn-ea"/>
            </a:endParaRPr>
          </a:p>
          <a:p>
            <a:r>
              <a:rPr lang="ja-JP" altLang="en-US" sz="2800" dirty="0">
                <a:latin typeface="+mn-ea"/>
                <a:ea typeface="+mn-ea"/>
              </a:rPr>
              <a:t>利用し、電磁波のエネルギーを熱エネルギーに変換することで、</a:t>
            </a:r>
            <a:endParaRPr lang="en-US" altLang="ja-JP" sz="2800" dirty="0">
              <a:latin typeface="+mn-ea"/>
              <a:ea typeface="+mn-ea"/>
            </a:endParaRPr>
          </a:p>
          <a:p>
            <a:r>
              <a:rPr lang="ja-JP" altLang="en-US" sz="2800" dirty="0">
                <a:latin typeface="+mn-ea"/>
                <a:ea typeface="+mn-ea"/>
              </a:rPr>
              <a:t>電磁波の反射や透過を抑える</a:t>
            </a:r>
            <a:endParaRPr lang="en-US" altLang="ja-JP" sz="2800" dirty="0">
              <a:latin typeface="+mn-ea"/>
              <a:ea typeface="+mn-ea"/>
            </a:endParaRPr>
          </a:p>
        </p:txBody>
      </p:sp>
      <p:grpSp>
        <p:nvGrpSpPr>
          <p:cNvPr id="300" name="グループ化 299">
            <a:extLst>
              <a:ext uri="{FF2B5EF4-FFF2-40B4-BE49-F238E27FC236}">
                <a16:creationId xmlns:a16="http://schemas.microsoft.com/office/drawing/2014/main" id="{F2B6FFBC-54A3-4F96-8638-55901DA21788}"/>
              </a:ext>
            </a:extLst>
          </p:cNvPr>
          <p:cNvGrpSpPr/>
          <p:nvPr/>
        </p:nvGrpSpPr>
        <p:grpSpPr>
          <a:xfrm>
            <a:off x="1476212" y="7185745"/>
            <a:ext cx="8378474" cy="1749560"/>
            <a:chOff x="746003" y="2367633"/>
            <a:chExt cx="4489338" cy="809023"/>
          </a:xfrm>
        </p:grpSpPr>
        <p:pic>
          <p:nvPicPr>
            <p:cNvPr id="301" name="Picture 2">
              <a:extLst>
                <a:ext uri="{FF2B5EF4-FFF2-40B4-BE49-F238E27FC236}">
                  <a16:creationId xmlns:a16="http://schemas.microsoft.com/office/drawing/2014/main" id="{14DC89E4-D491-4414-B5AD-6AC3A3F15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03" y="2367633"/>
              <a:ext cx="4433702" cy="4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" name="Picture 3">
              <a:extLst>
                <a:ext uri="{FF2B5EF4-FFF2-40B4-BE49-F238E27FC236}">
                  <a16:creationId xmlns:a16="http://schemas.microsoft.com/office/drawing/2014/main" id="{45030BFC-B902-4729-9B84-A189ABCB0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20" y="2868461"/>
              <a:ext cx="2518773" cy="14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3" name="Picture 4">
              <a:extLst>
                <a:ext uri="{FF2B5EF4-FFF2-40B4-BE49-F238E27FC236}">
                  <a16:creationId xmlns:a16="http://schemas.microsoft.com/office/drawing/2014/main" id="{B667D54F-2440-4B6D-9061-7D3A494F0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342" y="2860535"/>
              <a:ext cx="1218956" cy="141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" name="Picture 5">
              <a:extLst>
                <a:ext uri="{FF2B5EF4-FFF2-40B4-BE49-F238E27FC236}">
                  <a16:creationId xmlns:a16="http://schemas.microsoft.com/office/drawing/2014/main" id="{A4623334-5E2D-4635-A3CC-DB85E5A86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20" y="3029129"/>
              <a:ext cx="1868675" cy="147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5" name="Picture 6">
              <a:extLst>
                <a:ext uri="{FF2B5EF4-FFF2-40B4-BE49-F238E27FC236}">
                  <a16:creationId xmlns:a16="http://schemas.microsoft.com/office/drawing/2014/main" id="{C5D296F1-A492-420B-A489-63DE33FC6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342" y="3014086"/>
              <a:ext cx="1744999" cy="141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7FCA3882-0239-4BA0-97E3-4FF2F1C081C8}"/>
              </a:ext>
            </a:extLst>
          </p:cNvPr>
          <p:cNvSpPr txBox="1"/>
          <p:nvPr/>
        </p:nvSpPr>
        <p:spPr>
          <a:xfrm>
            <a:off x="2038264" y="10848887"/>
            <a:ext cx="11394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4.5GHz</a:t>
            </a:r>
            <a:r>
              <a:rPr kumimoji="1" lang="ja-JP" altLang="en-US" sz="2800" dirty="0"/>
              <a:t>における</a:t>
            </a:r>
            <a:r>
              <a:rPr kumimoji="1" lang="en-US" altLang="ja-JP" sz="2800" dirty="0"/>
              <a:t>5G</a:t>
            </a:r>
            <a:r>
              <a:rPr kumimoji="1" lang="ja-JP" altLang="en-US" sz="2800" dirty="0"/>
              <a:t>回線の運用開始など、電子機器の高周波化に伴い、</a:t>
            </a:r>
            <a:endParaRPr kumimoji="1" lang="en-US" altLang="ja-JP" sz="2800" dirty="0"/>
          </a:p>
          <a:p>
            <a:r>
              <a:rPr kumimoji="1" lang="ja-JP" altLang="en-US" sz="2800" dirty="0"/>
              <a:t>電磁波吸収体の性能向上が求められている</a:t>
            </a:r>
          </a:p>
        </p:txBody>
      </p:sp>
      <p:sp>
        <p:nvSpPr>
          <p:cNvPr id="308" name="下矢印 377">
            <a:extLst>
              <a:ext uri="{FF2B5EF4-FFF2-40B4-BE49-F238E27FC236}">
                <a16:creationId xmlns:a16="http://schemas.microsoft.com/office/drawing/2014/main" id="{F6B613F2-328A-49C1-A52C-8878E146C7D9}"/>
              </a:ext>
            </a:extLst>
          </p:cNvPr>
          <p:cNvSpPr/>
          <p:nvPr/>
        </p:nvSpPr>
        <p:spPr>
          <a:xfrm rot="16200000">
            <a:off x="1318189" y="11072260"/>
            <a:ext cx="349962" cy="542349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下矢印 377">
            <a:extLst>
              <a:ext uri="{FF2B5EF4-FFF2-40B4-BE49-F238E27FC236}">
                <a16:creationId xmlns:a16="http://schemas.microsoft.com/office/drawing/2014/main" id="{025172E4-EE4F-416B-A6F0-8E350CD33CA1}"/>
              </a:ext>
            </a:extLst>
          </p:cNvPr>
          <p:cNvSpPr/>
          <p:nvPr/>
        </p:nvSpPr>
        <p:spPr>
          <a:xfrm rot="16200000">
            <a:off x="2333231" y="5837851"/>
            <a:ext cx="349962" cy="542349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37" name="表 336">
            <a:extLst>
              <a:ext uri="{FF2B5EF4-FFF2-40B4-BE49-F238E27FC236}">
                <a16:creationId xmlns:a16="http://schemas.microsoft.com/office/drawing/2014/main" id="{AA53D57D-0BB1-4769-A8A3-A22BD8D4B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501027"/>
              </p:ext>
            </p:extLst>
          </p:nvPr>
        </p:nvGraphicFramePr>
        <p:xfrm>
          <a:off x="8993667" y="34336252"/>
          <a:ext cx="5007497" cy="308398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484604">
                  <a:extLst>
                    <a:ext uri="{9D8B030D-6E8A-4147-A177-3AD203B41FA5}">
                      <a16:colId xmlns:a16="http://schemas.microsoft.com/office/drawing/2014/main" val="3564149977"/>
                    </a:ext>
                  </a:extLst>
                </a:gridCol>
                <a:gridCol w="3522893">
                  <a:extLst>
                    <a:ext uri="{9D8B030D-6E8A-4147-A177-3AD203B41FA5}">
                      <a16:colId xmlns:a16="http://schemas.microsoft.com/office/drawing/2014/main" val="3417300382"/>
                    </a:ext>
                  </a:extLst>
                </a:gridCol>
              </a:tblGrid>
              <a:tr h="616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pH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格子定数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58337"/>
                  </a:ext>
                </a:extLst>
              </a:tr>
              <a:tr h="616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7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8.44Å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954499"/>
                  </a:ext>
                </a:extLst>
              </a:tr>
              <a:tr h="616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8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8.47Å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128202"/>
                  </a:ext>
                </a:extLst>
              </a:tr>
              <a:tr h="616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9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8.45Å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682636"/>
                  </a:ext>
                </a:extLst>
              </a:tr>
              <a:tr h="616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10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8.43Å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458821"/>
                  </a:ext>
                </a:extLst>
              </a:tr>
            </a:tbl>
          </a:graphicData>
        </a:graphic>
      </p:graphicFrame>
      <p:grpSp>
        <p:nvGrpSpPr>
          <p:cNvPr id="338" name="グループ化 337">
            <a:extLst>
              <a:ext uri="{FF2B5EF4-FFF2-40B4-BE49-F238E27FC236}">
                <a16:creationId xmlns:a16="http://schemas.microsoft.com/office/drawing/2014/main" id="{EF505AF0-6D36-4CAB-B773-E32170BB5540}"/>
              </a:ext>
            </a:extLst>
          </p:cNvPr>
          <p:cNvGrpSpPr/>
          <p:nvPr/>
        </p:nvGrpSpPr>
        <p:grpSpPr>
          <a:xfrm>
            <a:off x="8820030" y="37751450"/>
            <a:ext cx="5400763" cy="909260"/>
            <a:chOff x="4959270" y="2152340"/>
            <a:chExt cx="3202991" cy="668157"/>
          </a:xfrm>
        </p:grpSpPr>
        <p:sp>
          <p:nvSpPr>
            <p:cNvPr id="340" name="テキスト ボックス 339">
              <a:extLst>
                <a:ext uri="{FF2B5EF4-FFF2-40B4-BE49-F238E27FC236}">
                  <a16:creationId xmlns:a16="http://schemas.microsoft.com/office/drawing/2014/main" id="{4A2D008A-F241-4A8E-A6E0-65E5778B5F00}"/>
                </a:ext>
              </a:extLst>
            </p:cNvPr>
            <p:cNvSpPr txBox="1"/>
            <p:nvPr/>
          </p:nvSpPr>
          <p:spPr>
            <a:xfrm>
              <a:off x="6173175" y="2152340"/>
              <a:ext cx="1989086" cy="384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latin typeface="+mn-ea"/>
                  <a:ea typeface="+mn-ea"/>
                  <a:cs typeface="Arial" panose="020B0604020202020204" pitchFamily="34" charset="0"/>
                </a:rPr>
                <a:t>MnFe</a:t>
              </a:r>
              <a:r>
                <a:rPr kumimoji="1" lang="en-US" altLang="ja-JP" dirty="0">
                  <a:latin typeface="+mn-ea"/>
                  <a:ea typeface="+mn-ea"/>
                  <a:cs typeface="Arial" panose="020B0604020202020204" pitchFamily="34" charset="0"/>
                </a:rPr>
                <a:t>2</a:t>
              </a:r>
              <a:r>
                <a:rPr kumimoji="1" lang="en-US" altLang="ja-JP" sz="2800" dirty="0">
                  <a:latin typeface="+mn-ea"/>
                  <a:ea typeface="+mn-ea"/>
                  <a:cs typeface="Arial" panose="020B0604020202020204" pitchFamily="34" charset="0"/>
                </a:rPr>
                <a:t>O</a:t>
              </a:r>
              <a:r>
                <a:rPr kumimoji="1" lang="en-US" altLang="ja-JP" dirty="0">
                  <a:latin typeface="+mn-ea"/>
                  <a:ea typeface="+mn-ea"/>
                  <a:cs typeface="Arial" panose="020B0604020202020204" pitchFamily="34" charset="0"/>
                </a:rPr>
                <a:t>4</a:t>
              </a:r>
              <a:r>
                <a:rPr kumimoji="1" lang="ja-JP" altLang="en-US" sz="2800" dirty="0">
                  <a:latin typeface="+mn-ea"/>
                  <a:ea typeface="+mn-ea"/>
                  <a:cs typeface="Arial" panose="020B0604020202020204" pitchFamily="34" charset="0"/>
                </a:rPr>
                <a:t>：</a:t>
              </a:r>
              <a:r>
                <a:rPr kumimoji="1" lang="en-US" altLang="ja-JP" sz="2800" dirty="0">
                  <a:latin typeface="+mn-ea"/>
                  <a:ea typeface="+mn-ea"/>
                  <a:cs typeface="Arial" panose="020B0604020202020204" pitchFamily="34" charset="0"/>
                </a:rPr>
                <a:t>8.499 Å</a:t>
              </a:r>
            </a:p>
          </p:txBody>
        </p:sp>
        <p:sp>
          <p:nvSpPr>
            <p:cNvPr id="341" name="テキスト ボックス 340">
              <a:extLst>
                <a:ext uri="{FF2B5EF4-FFF2-40B4-BE49-F238E27FC236}">
                  <a16:creationId xmlns:a16="http://schemas.microsoft.com/office/drawing/2014/main" id="{68A0005A-7A69-44E1-81E7-2AE12CE6439D}"/>
                </a:ext>
              </a:extLst>
            </p:cNvPr>
            <p:cNvSpPr txBox="1"/>
            <p:nvPr/>
          </p:nvSpPr>
          <p:spPr>
            <a:xfrm>
              <a:off x="4959270" y="2152340"/>
              <a:ext cx="1329827" cy="384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+mn-ea"/>
                  <a:ea typeface="+mn-ea"/>
                </a:rPr>
                <a:t>＜文献値＞</a:t>
              </a:r>
            </a:p>
          </p:txBody>
        </p:sp>
        <p:sp>
          <p:nvSpPr>
            <p:cNvPr id="342" name="テキスト ボックス 341">
              <a:extLst>
                <a:ext uri="{FF2B5EF4-FFF2-40B4-BE49-F238E27FC236}">
                  <a16:creationId xmlns:a16="http://schemas.microsoft.com/office/drawing/2014/main" id="{CDC061A1-8ECD-4E7C-988B-81EC8297E655}"/>
                </a:ext>
              </a:extLst>
            </p:cNvPr>
            <p:cNvSpPr txBox="1"/>
            <p:nvPr/>
          </p:nvSpPr>
          <p:spPr>
            <a:xfrm>
              <a:off x="6436488" y="2436016"/>
              <a:ext cx="1723721" cy="384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latin typeface="+mn-ea"/>
                  <a:ea typeface="+mn-ea"/>
                  <a:cs typeface="Arial" panose="020B0604020202020204" pitchFamily="34" charset="0"/>
                </a:rPr>
                <a:t>Fe</a:t>
              </a:r>
              <a:r>
                <a:rPr lang="en-US" altLang="ja-JP" dirty="0">
                  <a:latin typeface="+mn-ea"/>
                  <a:ea typeface="+mn-ea"/>
                  <a:cs typeface="Arial" panose="020B0604020202020204" pitchFamily="34" charset="0"/>
                </a:rPr>
                <a:t>3</a:t>
              </a:r>
              <a:r>
                <a:rPr lang="en-US" altLang="ja-JP" sz="2800" dirty="0">
                  <a:latin typeface="+mn-ea"/>
                  <a:ea typeface="+mn-ea"/>
                  <a:cs typeface="Arial" panose="020B0604020202020204" pitchFamily="34" charset="0"/>
                </a:rPr>
                <a:t>O</a:t>
              </a:r>
              <a:r>
                <a:rPr lang="en-US" altLang="ja-JP" dirty="0">
                  <a:latin typeface="+mn-ea"/>
                  <a:ea typeface="+mn-ea"/>
                  <a:cs typeface="Arial" panose="020B0604020202020204" pitchFamily="34" charset="0"/>
                </a:rPr>
                <a:t>4</a:t>
              </a:r>
              <a:r>
                <a:rPr lang="ja-JP" altLang="en-US" sz="2800" dirty="0">
                  <a:latin typeface="+mn-ea"/>
                  <a:ea typeface="+mn-ea"/>
                  <a:cs typeface="Arial" panose="020B0604020202020204" pitchFamily="34" charset="0"/>
                </a:rPr>
                <a:t>：</a:t>
              </a:r>
              <a:r>
                <a:rPr lang="en-US" altLang="ja-JP" sz="2800" dirty="0">
                  <a:latin typeface="+mn-ea"/>
                  <a:ea typeface="+mn-ea"/>
                  <a:cs typeface="Arial" panose="020B0604020202020204" pitchFamily="34" charset="0"/>
                </a:rPr>
                <a:t>8.396 Å</a:t>
              </a:r>
              <a:endParaRPr kumimoji="1" lang="ja-JP" altLang="en-US" sz="2800" dirty="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5DF9DAC-C313-47BF-95CA-A7F97703B435}"/>
              </a:ext>
            </a:extLst>
          </p:cNvPr>
          <p:cNvGrpSpPr/>
          <p:nvPr/>
        </p:nvGrpSpPr>
        <p:grpSpPr>
          <a:xfrm>
            <a:off x="893955" y="40124896"/>
            <a:ext cx="13996745" cy="2213140"/>
            <a:chOff x="956583" y="39774667"/>
            <a:chExt cx="13216142" cy="1772265"/>
          </a:xfrm>
        </p:grpSpPr>
        <p:sp>
          <p:nvSpPr>
            <p:cNvPr id="343" name="正方形/長方形 342">
              <a:extLst>
                <a:ext uri="{FF2B5EF4-FFF2-40B4-BE49-F238E27FC236}">
                  <a16:creationId xmlns:a16="http://schemas.microsoft.com/office/drawing/2014/main" id="{AA2CDD9B-C714-4BA2-B398-BC167EF816EE}"/>
                </a:ext>
              </a:extLst>
            </p:cNvPr>
            <p:cNvSpPr/>
            <p:nvPr/>
          </p:nvSpPr>
          <p:spPr>
            <a:xfrm>
              <a:off x="956583" y="39774667"/>
              <a:ext cx="13216142" cy="17722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859E6BA-E388-46CF-AF51-3453A28A98E8}"/>
                </a:ext>
              </a:extLst>
            </p:cNvPr>
            <p:cNvSpPr txBox="1"/>
            <p:nvPr/>
          </p:nvSpPr>
          <p:spPr>
            <a:xfrm>
              <a:off x="1580339" y="40543935"/>
              <a:ext cx="11920033" cy="76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・ フェライトめっき法により合成できるフェライトは、</a:t>
              </a:r>
              <a:r>
                <a:rPr kumimoji="1"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MFe</a:t>
              </a:r>
              <a:r>
                <a:rPr kumimoji="1"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1"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kumimoji="1"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と</a:t>
              </a:r>
              <a:r>
                <a:rPr kumimoji="1"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Fe</a:t>
              </a:r>
              <a:r>
                <a:rPr kumimoji="1"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1"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kumimoji="1"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kumimoji="1"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の</a:t>
              </a:r>
              <a:endPara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kumimoji="1" lang="ja-JP" altLang="en-US" sz="2800" dirty="0"/>
                <a:t>  中間生成物</a:t>
              </a:r>
              <a:r>
                <a:rPr kumimoji="1" lang="en-US" altLang="ja-JP" sz="2800" dirty="0"/>
                <a:t>(M</a:t>
              </a:r>
              <a:r>
                <a:rPr kumimoji="1" lang="en-US" altLang="ja-JP" sz="1800" dirty="0"/>
                <a:t>1-x</a:t>
              </a:r>
              <a:r>
                <a:rPr kumimoji="1" lang="en-US" altLang="ja-JP" sz="2800" dirty="0"/>
                <a:t>Fe</a:t>
              </a:r>
              <a:r>
                <a:rPr kumimoji="1" lang="en-US" altLang="ja-JP" sz="1800" dirty="0"/>
                <a:t>2+x</a:t>
              </a:r>
              <a:r>
                <a:rPr kumimoji="1" lang="en-US" altLang="ja-JP" sz="2800" dirty="0"/>
                <a:t>O</a:t>
              </a:r>
              <a:r>
                <a:rPr kumimoji="1" lang="en-US" altLang="ja-JP" sz="1800" dirty="0"/>
                <a:t>4+δ</a:t>
              </a:r>
              <a:r>
                <a:rPr kumimoji="1"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kumimoji="1"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であることから、格子定数はその間の値を示した。</a:t>
              </a:r>
            </a:p>
          </p:txBody>
        </p:sp>
        <p:sp>
          <p:nvSpPr>
            <p:cNvPr id="345" name="テキスト ボックス 344">
              <a:extLst>
                <a:ext uri="{FF2B5EF4-FFF2-40B4-BE49-F238E27FC236}">
                  <a16:creationId xmlns:a16="http://schemas.microsoft.com/office/drawing/2014/main" id="{F95AFC56-0DF2-44A3-BD3F-6284EA6BB406}"/>
                </a:ext>
              </a:extLst>
            </p:cNvPr>
            <p:cNvSpPr txBox="1"/>
            <p:nvPr/>
          </p:nvSpPr>
          <p:spPr>
            <a:xfrm>
              <a:off x="1571769" y="40040938"/>
              <a:ext cx="7585275" cy="418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+mn-ea"/>
                  <a:ea typeface="+mn-ea"/>
                  <a:cs typeface="Arial" panose="020B0604020202020204" pitchFamily="34" charset="0"/>
                </a:rPr>
                <a:t>・ すべての試料がスピネル構造を示した。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0892A29-CD8C-4F45-BF06-43E4B51CB969}"/>
              </a:ext>
            </a:extLst>
          </p:cNvPr>
          <p:cNvGrpSpPr/>
          <p:nvPr/>
        </p:nvGrpSpPr>
        <p:grpSpPr>
          <a:xfrm>
            <a:off x="604170" y="33295787"/>
            <a:ext cx="7669298" cy="6428821"/>
            <a:chOff x="604170" y="32897205"/>
            <a:chExt cx="7669298" cy="6428821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54E09C7-7F0E-499B-8178-35515BB69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4170" y="32897205"/>
              <a:ext cx="7669298" cy="6428821"/>
            </a:xfrm>
            <a:prstGeom prst="rect">
              <a:avLst/>
            </a:prstGeom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225960D-FB58-4788-A9BD-D3C97E308D46}"/>
                </a:ext>
              </a:extLst>
            </p:cNvPr>
            <p:cNvSpPr/>
            <p:nvPr/>
          </p:nvSpPr>
          <p:spPr>
            <a:xfrm>
              <a:off x="1298195" y="37985278"/>
              <a:ext cx="816269" cy="464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396" name="表 4">
            <a:extLst>
              <a:ext uri="{FF2B5EF4-FFF2-40B4-BE49-F238E27FC236}">
                <a16:creationId xmlns:a16="http://schemas.microsoft.com/office/drawing/2014/main" id="{90B2C860-003E-4731-8913-6F38C035C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29136"/>
              </p:ext>
            </p:extLst>
          </p:nvPr>
        </p:nvGraphicFramePr>
        <p:xfrm>
          <a:off x="25578894" y="5912883"/>
          <a:ext cx="4362281" cy="2590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10350">
                  <a:extLst>
                    <a:ext uri="{9D8B030D-6E8A-4147-A177-3AD203B41FA5}">
                      <a16:colId xmlns:a16="http://schemas.microsoft.com/office/drawing/2014/main" val="2202271052"/>
                    </a:ext>
                  </a:extLst>
                </a:gridCol>
                <a:gridCol w="808293">
                  <a:extLst>
                    <a:ext uri="{9D8B030D-6E8A-4147-A177-3AD203B41FA5}">
                      <a16:colId xmlns:a16="http://schemas.microsoft.com/office/drawing/2014/main" val="1798926778"/>
                    </a:ext>
                  </a:extLst>
                </a:gridCol>
                <a:gridCol w="1406530">
                  <a:extLst>
                    <a:ext uri="{9D8B030D-6E8A-4147-A177-3AD203B41FA5}">
                      <a16:colId xmlns:a16="http://schemas.microsoft.com/office/drawing/2014/main" val="2406419005"/>
                    </a:ext>
                  </a:extLst>
                </a:gridCol>
                <a:gridCol w="1437108">
                  <a:extLst>
                    <a:ext uri="{9D8B030D-6E8A-4147-A177-3AD203B41FA5}">
                      <a16:colId xmlns:a16="http://schemas.microsoft.com/office/drawing/2014/main" val="2243186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pH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Fe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Mn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Si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50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0.72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0.16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1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8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0.85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0.19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78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9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0.92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0.28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687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10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0.92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0.29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056056"/>
                  </a:ext>
                </a:extLst>
              </a:tr>
            </a:tbl>
          </a:graphicData>
        </a:graphic>
      </p:graphicFrame>
      <p:graphicFrame>
        <p:nvGraphicFramePr>
          <p:cNvPr id="398" name="表 4">
            <a:extLst>
              <a:ext uri="{FF2B5EF4-FFF2-40B4-BE49-F238E27FC236}">
                <a16:creationId xmlns:a16="http://schemas.microsoft.com/office/drawing/2014/main" id="{A9DC4C49-DC7F-4DD3-8BFC-85F3DF763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76461"/>
              </p:ext>
            </p:extLst>
          </p:nvPr>
        </p:nvGraphicFramePr>
        <p:xfrm>
          <a:off x="25605037" y="9945392"/>
          <a:ext cx="4362281" cy="272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353">
                  <a:extLst>
                    <a:ext uri="{9D8B030D-6E8A-4147-A177-3AD203B41FA5}">
                      <a16:colId xmlns:a16="http://schemas.microsoft.com/office/drawing/2014/main" val="2202271052"/>
                    </a:ext>
                  </a:extLst>
                </a:gridCol>
                <a:gridCol w="808290">
                  <a:extLst>
                    <a:ext uri="{9D8B030D-6E8A-4147-A177-3AD203B41FA5}">
                      <a16:colId xmlns:a16="http://schemas.microsoft.com/office/drawing/2014/main" val="1798926778"/>
                    </a:ext>
                  </a:extLst>
                </a:gridCol>
                <a:gridCol w="1406530">
                  <a:extLst>
                    <a:ext uri="{9D8B030D-6E8A-4147-A177-3AD203B41FA5}">
                      <a16:colId xmlns:a16="http://schemas.microsoft.com/office/drawing/2014/main" val="2406419005"/>
                    </a:ext>
                  </a:extLst>
                </a:gridCol>
                <a:gridCol w="1437108">
                  <a:extLst>
                    <a:ext uri="{9D8B030D-6E8A-4147-A177-3AD203B41FA5}">
                      <a16:colId xmlns:a16="http://schemas.microsoft.com/office/drawing/2014/main" val="2243186334"/>
                    </a:ext>
                  </a:extLst>
                </a:gridCol>
              </a:tblGrid>
              <a:tr h="606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pH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Fe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Mn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Si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50810"/>
                  </a:ext>
                </a:extLst>
              </a:tr>
              <a:tr h="4742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0.71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0.043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13155"/>
                  </a:ext>
                </a:extLst>
              </a:tr>
              <a:tr h="4742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8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0.83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0.092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783982"/>
                  </a:ext>
                </a:extLst>
              </a:tr>
              <a:tr h="4742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9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0.89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0.19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687184"/>
                  </a:ext>
                </a:extLst>
              </a:tr>
              <a:tr h="56176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10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0.87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0.19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056056"/>
                  </a:ext>
                </a:extLst>
              </a:tr>
            </a:tbl>
          </a:graphicData>
        </a:graphic>
      </p:graphicFrame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5B0C858-2000-48BD-B987-8C98B7D6C13C}"/>
              </a:ext>
            </a:extLst>
          </p:cNvPr>
          <p:cNvSpPr txBox="1"/>
          <p:nvPr/>
        </p:nvSpPr>
        <p:spPr>
          <a:xfrm>
            <a:off x="25596020" y="5377157"/>
            <a:ext cx="265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中空化処理前</a:t>
            </a:r>
            <a:endParaRPr kumimoji="1" lang="ja-JP" altLang="en-US" sz="2800" dirty="0"/>
          </a:p>
        </p:txBody>
      </p:sp>
      <p:sp>
        <p:nvSpPr>
          <p:cNvPr id="406" name="テキスト ボックス 405">
            <a:extLst>
              <a:ext uri="{FF2B5EF4-FFF2-40B4-BE49-F238E27FC236}">
                <a16:creationId xmlns:a16="http://schemas.microsoft.com/office/drawing/2014/main" id="{955EEAD5-8AED-48C8-B4FC-54519212EE93}"/>
              </a:ext>
            </a:extLst>
          </p:cNvPr>
          <p:cNvSpPr txBox="1"/>
          <p:nvPr/>
        </p:nvSpPr>
        <p:spPr>
          <a:xfrm>
            <a:off x="25618079" y="9394528"/>
            <a:ext cx="265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中空化処理後</a:t>
            </a:r>
            <a:endParaRPr kumimoji="1" lang="ja-JP" altLang="en-US" sz="2800" dirty="0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1F70398C-9211-4842-91D6-23AA39CA49D1}"/>
              </a:ext>
            </a:extLst>
          </p:cNvPr>
          <p:cNvGrpSpPr/>
          <p:nvPr/>
        </p:nvGrpSpPr>
        <p:grpSpPr>
          <a:xfrm>
            <a:off x="15538107" y="4647331"/>
            <a:ext cx="9665739" cy="8453636"/>
            <a:chOff x="15538107" y="4811453"/>
            <a:chExt cx="9665739" cy="8453636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965DD4B3-9D44-469F-82B8-3B858FE6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5541559" y="5327292"/>
              <a:ext cx="9452742" cy="7508414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9EAB414-CFD7-4320-9DF5-76B4A612D2C4}"/>
                </a:ext>
              </a:extLst>
            </p:cNvPr>
            <p:cNvSpPr txBox="1"/>
            <p:nvPr/>
          </p:nvSpPr>
          <p:spPr>
            <a:xfrm>
              <a:off x="18615210" y="8649609"/>
              <a:ext cx="1301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100nm</a:t>
              </a:r>
              <a:endParaRPr kumimoji="1" lang="ja-JP" altLang="en-US" sz="2000" dirty="0"/>
            </a:p>
          </p:txBody>
        </p:sp>
        <p:sp>
          <p:nvSpPr>
            <p:cNvPr id="402" name="テキスト ボックス 401">
              <a:extLst>
                <a:ext uri="{FF2B5EF4-FFF2-40B4-BE49-F238E27FC236}">
                  <a16:creationId xmlns:a16="http://schemas.microsoft.com/office/drawing/2014/main" id="{245BB23D-123F-4504-9B25-A5BC5F12814A}"/>
                </a:ext>
              </a:extLst>
            </p:cNvPr>
            <p:cNvSpPr txBox="1"/>
            <p:nvPr/>
          </p:nvSpPr>
          <p:spPr>
            <a:xfrm>
              <a:off x="15554097" y="4811453"/>
              <a:ext cx="1486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pH=7</a:t>
              </a:r>
              <a:endParaRPr kumimoji="1" lang="ja-JP" altLang="en-US" sz="2800" dirty="0"/>
            </a:p>
          </p:txBody>
        </p:sp>
        <p:sp>
          <p:nvSpPr>
            <p:cNvPr id="403" name="テキスト ボックス 402">
              <a:extLst>
                <a:ext uri="{FF2B5EF4-FFF2-40B4-BE49-F238E27FC236}">
                  <a16:creationId xmlns:a16="http://schemas.microsoft.com/office/drawing/2014/main" id="{7989DFA5-A016-4223-8AC1-01EB3920A02F}"/>
                </a:ext>
              </a:extLst>
            </p:cNvPr>
            <p:cNvSpPr txBox="1"/>
            <p:nvPr/>
          </p:nvSpPr>
          <p:spPr>
            <a:xfrm>
              <a:off x="20641385" y="4824797"/>
              <a:ext cx="1486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pH=8</a:t>
              </a:r>
              <a:endParaRPr kumimoji="1" lang="ja-JP" altLang="en-US" sz="2800" dirty="0"/>
            </a:p>
          </p:txBody>
        </p:sp>
        <p:sp>
          <p:nvSpPr>
            <p:cNvPr id="404" name="テキスト ボックス 403">
              <a:extLst>
                <a:ext uri="{FF2B5EF4-FFF2-40B4-BE49-F238E27FC236}">
                  <a16:creationId xmlns:a16="http://schemas.microsoft.com/office/drawing/2014/main" id="{637F0EAF-2B72-4EB6-9DD3-76645F94D8C6}"/>
                </a:ext>
              </a:extLst>
            </p:cNvPr>
            <p:cNvSpPr txBox="1"/>
            <p:nvPr/>
          </p:nvSpPr>
          <p:spPr>
            <a:xfrm>
              <a:off x="15538107" y="9015079"/>
              <a:ext cx="1486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pH=9</a:t>
              </a:r>
              <a:endParaRPr kumimoji="1" lang="ja-JP" altLang="en-US" sz="2800" dirty="0"/>
            </a:p>
          </p:txBody>
        </p:sp>
        <p:sp>
          <p:nvSpPr>
            <p:cNvPr id="405" name="テキスト ボックス 404">
              <a:extLst>
                <a:ext uri="{FF2B5EF4-FFF2-40B4-BE49-F238E27FC236}">
                  <a16:creationId xmlns:a16="http://schemas.microsoft.com/office/drawing/2014/main" id="{F6D83863-346F-431E-9A52-5D128ADC485D}"/>
                </a:ext>
              </a:extLst>
            </p:cNvPr>
            <p:cNvSpPr txBox="1"/>
            <p:nvPr/>
          </p:nvSpPr>
          <p:spPr>
            <a:xfrm>
              <a:off x="20641385" y="9028214"/>
              <a:ext cx="1486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pH=10</a:t>
              </a:r>
              <a:endParaRPr kumimoji="1" lang="ja-JP" altLang="en-US" sz="2800" dirty="0"/>
            </a:p>
          </p:txBody>
        </p:sp>
        <p:sp>
          <p:nvSpPr>
            <p:cNvPr id="408" name="テキスト ボックス 407">
              <a:extLst>
                <a:ext uri="{FF2B5EF4-FFF2-40B4-BE49-F238E27FC236}">
                  <a16:creationId xmlns:a16="http://schemas.microsoft.com/office/drawing/2014/main" id="{7D7B8F31-08FD-4354-A88D-5C6FCDA640CC}"/>
                </a:ext>
              </a:extLst>
            </p:cNvPr>
            <p:cNvSpPr txBox="1"/>
            <p:nvPr/>
          </p:nvSpPr>
          <p:spPr>
            <a:xfrm>
              <a:off x="18594302" y="12841012"/>
              <a:ext cx="1301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100nm</a:t>
              </a:r>
              <a:endParaRPr kumimoji="1" lang="ja-JP" altLang="en-US" sz="2000" dirty="0"/>
            </a:p>
          </p:txBody>
        </p:sp>
        <p:sp>
          <p:nvSpPr>
            <p:cNvPr id="409" name="テキスト ボックス 408">
              <a:extLst>
                <a:ext uri="{FF2B5EF4-FFF2-40B4-BE49-F238E27FC236}">
                  <a16:creationId xmlns:a16="http://schemas.microsoft.com/office/drawing/2014/main" id="{4EE78782-3D57-4105-ADC1-BCA9DAEC6095}"/>
                </a:ext>
              </a:extLst>
            </p:cNvPr>
            <p:cNvSpPr txBox="1"/>
            <p:nvPr/>
          </p:nvSpPr>
          <p:spPr>
            <a:xfrm>
              <a:off x="23902398" y="8649609"/>
              <a:ext cx="1301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100nm</a:t>
              </a:r>
              <a:endParaRPr kumimoji="1" lang="ja-JP" altLang="en-US" sz="2000" dirty="0"/>
            </a:p>
          </p:txBody>
        </p:sp>
        <p:sp>
          <p:nvSpPr>
            <p:cNvPr id="410" name="テキスト ボックス 409">
              <a:extLst>
                <a:ext uri="{FF2B5EF4-FFF2-40B4-BE49-F238E27FC236}">
                  <a16:creationId xmlns:a16="http://schemas.microsoft.com/office/drawing/2014/main" id="{F0039B0C-8EC2-4F53-BBEF-5AAD9BFB0898}"/>
                </a:ext>
              </a:extLst>
            </p:cNvPr>
            <p:cNvSpPr txBox="1"/>
            <p:nvPr/>
          </p:nvSpPr>
          <p:spPr>
            <a:xfrm>
              <a:off x="23874302" y="12864979"/>
              <a:ext cx="1301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100nm</a:t>
              </a:r>
              <a:endParaRPr kumimoji="1" lang="ja-JP" altLang="en-US" sz="2000" dirty="0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6DD563B7-CFD1-4B0D-8F8F-BF68FF928B94}"/>
              </a:ext>
            </a:extLst>
          </p:cNvPr>
          <p:cNvGrpSpPr/>
          <p:nvPr/>
        </p:nvGrpSpPr>
        <p:grpSpPr>
          <a:xfrm>
            <a:off x="15518332" y="13263245"/>
            <a:ext cx="14469735" cy="2192718"/>
            <a:chOff x="15518332" y="13638381"/>
            <a:chExt cx="14469735" cy="2192718"/>
          </a:xfrm>
        </p:grpSpPr>
        <p:sp>
          <p:nvSpPr>
            <p:cNvPr id="413" name="正方形/長方形 412">
              <a:extLst>
                <a:ext uri="{FF2B5EF4-FFF2-40B4-BE49-F238E27FC236}">
                  <a16:creationId xmlns:a16="http://schemas.microsoft.com/office/drawing/2014/main" id="{1A7857E5-D484-444B-A407-2614F32F3CAC}"/>
                </a:ext>
              </a:extLst>
            </p:cNvPr>
            <p:cNvSpPr/>
            <p:nvPr/>
          </p:nvSpPr>
          <p:spPr>
            <a:xfrm>
              <a:off x="15518332" y="13638381"/>
              <a:ext cx="14469735" cy="21927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AEEB58F-BAF0-4954-B440-4C5E0B5767E5}"/>
                </a:ext>
              </a:extLst>
            </p:cNvPr>
            <p:cNvSpPr txBox="1"/>
            <p:nvPr/>
          </p:nvSpPr>
          <p:spPr>
            <a:xfrm>
              <a:off x="15717206" y="13777732"/>
              <a:ext cx="13574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・ 各</a:t>
              </a:r>
              <a:r>
                <a:rPr kumimoji="1" lang="en-US" altLang="ja-JP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</a:t>
              </a:r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の試料の</a:t>
              </a:r>
              <a:r>
                <a:rPr kumimoji="1" lang="en-US" altLang="ja-JP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SEM</a:t>
              </a:r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画像から、</a:t>
              </a:r>
              <a:r>
                <a:rPr kumimoji="1" lang="en-US" altLang="ja-JP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</a:t>
              </a:r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が低いほど</a:t>
              </a:r>
              <a:r>
                <a: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MnFe</a:t>
              </a:r>
              <a:r>
                <a:rPr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が粒成長したと考えられる。</a:t>
              </a:r>
              <a:endParaRPr kumimoji="1" lang="ja-JP" alt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" name="テキスト ボックス 414">
              <a:extLst>
                <a:ext uri="{FF2B5EF4-FFF2-40B4-BE49-F238E27FC236}">
                  <a16:creationId xmlns:a16="http://schemas.microsoft.com/office/drawing/2014/main" id="{3C0410C4-4BAC-4A69-A648-6E3EE81D9346}"/>
                </a:ext>
              </a:extLst>
            </p:cNvPr>
            <p:cNvSpPr txBox="1"/>
            <p:nvPr/>
          </p:nvSpPr>
          <p:spPr>
            <a:xfrm>
              <a:off x="15719459" y="14421710"/>
              <a:ext cx="13574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・ </a:t>
              </a:r>
              <a:r>
                <a:rPr kumimoji="1" lang="en-US" altLang="ja-JP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</a:t>
              </a:r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と</a:t>
              </a:r>
              <a:r>
                <a:rPr kumimoji="1" lang="en-US" altLang="ja-JP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Mn</a:t>
              </a:r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の組成比が、</a:t>
              </a:r>
              <a:r>
                <a: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 MnFe</a:t>
              </a:r>
              <a:r>
                <a:rPr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の化学量論比に近いことから、</a:t>
              </a:r>
              <a:r>
                <a: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 MnFe</a:t>
              </a:r>
              <a:r>
                <a:rPr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を合成できた。</a:t>
              </a:r>
              <a:endParaRPr kumimoji="1" lang="ja-JP" alt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0" name="テキスト ボックス 419">
              <a:extLst>
                <a:ext uri="{FF2B5EF4-FFF2-40B4-BE49-F238E27FC236}">
                  <a16:creationId xmlns:a16="http://schemas.microsoft.com/office/drawing/2014/main" id="{ACF6FE17-98D8-42E6-B0B7-41C6F1B5180B}"/>
                </a:ext>
              </a:extLst>
            </p:cNvPr>
            <p:cNvSpPr txBox="1"/>
            <p:nvPr/>
          </p:nvSpPr>
          <p:spPr>
            <a:xfrm>
              <a:off x="15717206" y="15086404"/>
              <a:ext cx="14062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・ </a:t>
              </a:r>
              <a:r>
                <a:rPr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中空化処理後に</a:t>
              </a:r>
              <a:r>
                <a:rPr lang="en-US" altLang="ja-JP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</a:t>
              </a:r>
              <a:r>
                <a:rPr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の組成比が減少していることから、シリカが溶解していることが分かった。</a:t>
              </a:r>
              <a:endParaRPr kumimoji="1" lang="ja-JP" alt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FBDC053-50E2-436A-8A4B-6CA48740D30E}"/>
              </a:ext>
            </a:extLst>
          </p:cNvPr>
          <p:cNvGrpSpPr/>
          <p:nvPr/>
        </p:nvGrpSpPr>
        <p:grpSpPr>
          <a:xfrm>
            <a:off x="15684921" y="16376947"/>
            <a:ext cx="13534545" cy="6018406"/>
            <a:chOff x="15638078" y="17338316"/>
            <a:chExt cx="13534545" cy="6018406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C9786DAC-D5A8-4525-95F1-E62C60C8005B}"/>
                </a:ext>
              </a:extLst>
            </p:cNvPr>
            <p:cNvGrpSpPr/>
            <p:nvPr/>
          </p:nvGrpSpPr>
          <p:grpSpPr>
            <a:xfrm>
              <a:off x="15639677" y="17861536"/>
              <a:ext cx="4523788" cy="4537793"/>
              <a:chOff x="15639677" y="17373856"/>
              <a:chExt cx="4523788" cy="4537793"/>
            </a:xfrm>
          </p:grpSpPr>
          <p:pic>
            <p:nvPicPr>
              <p:cNvPr id="422" name="図 421">
                <a:extLst>
                  <a:ext uri="{FF2B5EF4-FFF2-40B4-BE49-F238E27FC236}">
                    <a16:creationId xmlns:a16="http://schemas.microsoft.com/office/drawing/2014/main" id="{1501904B-4C48-4EC8-A000-8143B95C0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10000" contrast="-1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5639677" y="17373856"/>
                <a:ext cx="4523788" cy="4537793"/>
              </a:xfrm>
              <a:prstGeom prst="rect">
                <a:avLst/>
              </a:prstGeom>
            </p:spPr>
          </p:pic>
          <p:cxnSp>
            <p:nvCxnSpPr>
              <p:cNvPr id="423" name="直線矢印コネクタ 422">
                <a:extLst>
                  <a:ext uri="{FF2B5EF4-FFF2-40B4-BE49-F238E27FC236}">
                    <a16:creationId xmlns:a16="http://schemas.microsoft.com/office/drawing/2014/main" id="{C750B61B-51FC-44A7-88A7-685A201FA68C}"/>
                  </a:ext>
                </a:extLst>
              </p:cNvPr>
              <p:cNvCxnSpPr/>
              <p:nvPr/>
            </p:nvCxnSpPr>
            <p:spPr>
              <a:xfrm>
                <a:off x="16405384" y="21269556"/>
                <a:ext cx="2579246" cy="0"/>
              </a:xfrm>
              <a:prstGeom prst="straightConnector1">
                <a:avLst/>
              </a:prstGeom>
              <a:ln w="38100">
                <a:solidFill>
                  <a:srgbClr val="1966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テキスト ボックス 423">
                <a:extLst>
                  <a:ext uri="{FF2B5EF4-FFF2-40B4-BE49-F238E27FC236}">
                    <a16:creationId xmlns:a16="http://schemas.microsoft.com/office/drawing/2014/main" id="{244617C9-BFE3-4C94-820E-D1932F3D8368}"/>
                  </a:ext>
                </a:extLst>
              </p:cNvPr>
              <p:cNvSpPr txBox="1"/>
              <p:nvPr/>
            </p:nvSpPr>
            <p:spPr>
              <a:xfrm>
                <a:off x="17153566" y="21311612"/>
                <a:ext cx="2253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250nm</a:t>
                </a:r>
                <a:endParaRPr kumimoji="1" lang="ja-JP" altLang="en-US" sz="2400" dirty="0"/>
              </a:p>
            </p:txBody>
          </p:sp>
        </p:grp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244B4C61-F2DD-481D-97B5-3568EF9F2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0782353" y="17854707"/>
              <a:ext cx="4523789" cy="4537793"/>
            </a:xfrm>
            <a:prstGeom prst="rect">
              <a:avLst/>
            </a:prstGeom>
          </p:spPr>
        </p:pic>
        <p:grpSp>
          <p:nvGrpSpPr>
            <p:cNvPr id="426" name="グループ化 425">
              <a:extLst>
                <a:ext uri="{FF2B5EF4-FFF2-40B4-BE49-F238E27FC236}">
                  <a16:creationId xmlns:a16="http://schemas.microsoft.com/office/drawing/2014/main" id="{8174F374-922E-42E9-AD44-DD9724127F06}"/>
                </a:ext>
              </a:extLst>
            </p:cNvPr>
            <p:cNvGrpSpPr/>
            <p:nvPr/>
          </p:nvGrpSpPr>
          <p:grpSpPr>
            <a:xfrm>
              <a:off x="26142485" y="17864949"/>
              <a:ext cx="3030138" cy="4366774"/>
              <a:chOff x="4756521" y="1257856"/>
              <a:chExt cx="1788546" cy="2698453"/>
            </a:xfrm>
          </p:grpSpPr>
          <p:sp>
            <p:nvSpPr>
              <p:cNvPr id="427" name="円/楕円 157">
                <a:extLst>
                  <a:ext uri="{FF2B5EF4-FFF2-40B4-BE49-F238E27FC236}">
                    <a16:creationId xmlns:a16="http://schemas.microsoft.com/office/drawing/2014/main" id="{3737CD61-AF92-42F2-83AE-D8F5F447AB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94041" y="2358650"/>
                <a:ext cx="540000" cy="54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円/楕円 157">
                <a:extLst>
                  <a:ext uri="{FF2B5EF4-FFF2-40B4-BE49-F238E27FC236}">
                    <a16:creationId xmlns:a16="http://schemas.microsoft.com/office/drawing/2014/main" id="{496F18F4-A380-4AE1-949D-4D829B9C18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9618" y="2675853"/>
                <a:ext cx="540000" cy="54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円/楕円 139">
                <a:extLst>
                  <a:ext uri="{FF2B5EF4-FFF2-40B4-BE49-F238E27FC236}">
                    <a16:creationId xmlns:a16="http://schemas.microsoft.com/office/drawing/2014/main" id="{C2419930-0436-44B2-A1D1-E5711882E8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40266" y="2441034"/>
                <a:ext cx="360000" cy="36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円/楕円 157">
                <a:extLst>
                  <a:ext uri="{FF2B5EF4-FFF2-40B4-BE49-F238E27FC236}">
                    <a16:creationId xmlns:a16="http://schemas.microsoft.com/office/drawing/2014/main" id="{5BB4D8EA-B789-4272-AF01-FD61239F7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7172" y="1962534"/>
                <a:ext cx="540000" cy="54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円/楕円 157">
                <a:extLst>
                  <a:ext uri="{FF2B5EF4-FFF2-40B4-BE49-F238E27FC236}">
                    <a16:creationId xmlns:a16="http://schemas.microsoft.com/office/drawing/2014/main" id="{611B06BD-DFAA-4679-9EC2-E5CB41226F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29803" y="2264567"/>
                <a:ext cx="540000" cy="54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円/楕円 157">
                <a:extLst>
                  <a:ext uri="{FF2B5EF4-FFF2-40B4-BE49-F238E27FC236}">
                    <a16:creationId xmlns:a16="http://schemas.microsoft.com/office/drawing/2014/main" id="{357D4F82-A010-4DB1-9AC2-E6F479B3B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47161" y="2576505"/>
                <a:ext cx="540000" cy="54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円/楕円 157">
                <a:extLst>
                  <a:ext uri="{FF2B5EF4-FFF2-40B4-BE49-F238E27FC236}">
                    <a16:creationId xmlns:a16="http://schemas.microsoft.com/office/drawing/2014/main" id="{72073DAF-EC43-4CCE-8FFE-332CB13054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14174" y="2015260"/>
                <a:ext cx="540000" cy="540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テキスト ボックス 433">
                <a:extLst>
                  <a:ext uri="{FF2B5EF4-FFF2-40B4-BE49-F238E27FC236}">
                    <a16:creationId xmlns:a16="http://schemas.microsoft.com/office/drawing/2014/main" id="{715D4A71-660C-447F-B8CC-6BCC7B5D94EF}"/>
                  </a:ext>
                </a:extLst>
              </p:cNvPr>
              <p:cNvSpPr txBox="1"/>
              <p:nvPr/>
            </p:nvSpPr>
            <p:spPr>
              <a:xfrm>
                <a:off x="4756521" y="3366718"/>
                <a:ext cx="1788546" cy="58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シリカナノ粒子</a:t>
                </a:r>
                <a:endParaRPr kumimoji="1" lang="en-US" altLang="ja-JP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en-US" altLang="ja-JP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kumimoji="1" lang="ja-JP" altLang="en-US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直径</a:t>
                </a:r>
                <a:r>
                  <a:rPr kumimoji="1" lang="en-US" altLang="ja-JP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60nm)</a:t>
                </a:r>
                <a:endPara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5" name="テキスト ボックス 434">
                <a:extLst>
                  <a:ext uri="{FF2B5EF4-FFF2-40B4-BE49-F238E27FC236}">
                    <a16:creationId xmlns:a16="http://schemas.microsoft.com/office/drawing/2014/main" id="{D717DBB5-69FC-468E-97BF-4C69A55E6FDF}"/>
                  </a:ext>
                </a:extLst>
              </p:cNvPr>
              <p:cNvSpPr txBox="1"/>
              <p:nvPr/>
            </p:nvSpPr>
            <p:spPr>
              <a:xfrm>
                <a:off x="4974169" y="1257856"/>
                <a:ext cx="1401076" cy="58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>
                    <a:latin typeface="+mn-ea"/>
                    <a:ea typeface="+mn-ea"/>
                    <a:cs typeface="Arial" panose="020B0604020202020204" pitchFamily="34" charset="0"/>
                  </a:rPr>
                  <a:t>MnFe</a:t>
                </a:r>
                <a:r>
                  <a:rPr kumimoji="1" lang="en-US" altLang="ja-JP" dirty="0">
                    <a:latin typeface="+mn-ea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1" lang="en-US" altLang="ja-JP" sz="2800" dirty="0">
                    <a:latin typeface="+mn-ea"/>
                    <a:ea typeface="+mn-ea"/>
                    <a:cs typeface="Arial" panose="020B0604020202020204" pitchFamily="34" charset="0"/>
                  </a:rPr>
                  <a:t>O</a:t>
                </a:r>
                <a:r>
                  <a:rPr kumimoji="1" lang="en-US" altLang="ja-JP" dirty="0">
                    <a:latin typeface="+mn-ea"/>
                    <a:ea typeface="+mn-ea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kumimoji="1" lang="en-US" altLang="ja-JP" sz="2800" dirty="0">
                    <a:latin typeface="+mn-ea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kumimoji="1" lang="ja-JP" altLang="en-US" sz="2800" dirty="0">
                    <a:latin typeface="+mn-ea"/>
                    <a:ea typeface="+mn-ea"/>
                    <a:cs typeface="Arial" panose="020B0604020202020204" pitchFamily="34" charset="0"/>
                  </a:rPr>
                  <a:t>直径</a:t>
                </a:r>
                <a:r>
                  <a:rPr kumimoji="1" lang="en-US" altLang="ja-JP" sz="2800" dirty="0">
                    <a:latin typeface="+mn-ea"/>
                    <a:ea typeface="+mn-ea"/>
                    <a:cs typeface="Arial" panose="020B0604020202020204" pitchFamily="34" charset="0"/>
                  </a:rPr>
                  <a:t>90nm)</a:t>
                </a:r>
                <a:endParaRPr kumimoji="1" lang="ja-JP" altLang="en-US" sz="28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436" name="直線矢印コネクタ 435">
                <a:extLst>
                  <a:ext uri="{FF2B5EF4-FFF2-40B4-BE49-F238E27FC236}">
                    <a16:creationId xmlns:a16="http://schemas.microsoft.com/office/drawing/2014/main" id="{8087F862-681F-43D4-A7F7-7E27C8381502}"/>
                  </a:ext>
                </a:extLst>
              </p:cNvPr>
              <p:cNvCxnSpPr>
                <a:cxnSpLocks/>
                <a:stCxn id="435" idx="2"/>
              </p:cNvCxnSpPr>
              <p:nvPr/>
            </p:nvCxnSpPr>
            <p:spPr>
              <a:xfrm flipH="1">
                <a:off x="5468346" y="1847447"/>
                <a:ext cx="206361" cy="33758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直線矢印コネクタ 436">
                <a:extLst>
                  <a:ext uri="{FF2B5EF4-FFF2-40B4-BE49-F238E27FC236}">
                    <a16:creationId xmlns:a16="http://schemas.microsoft.com/office/drawing/2014/main" id="{56EEDE00-EAE3-4D1C-B84D-83795CE5D446}"/>
                  </a:ext>
                </a:extLst>
              </p:cNvPr>
              <p:cNvCxnSpPr>
                <a:cxnSpLocks/>
                <a:endCxn id="429" idx="5"/>
              </p:cNvCxnSpPr>
              <p:nvPr/>
            </p:nvCxnSpPr>
            <p:spPr>
              <a:xfrm flipH="1" flipV="1">
                <a:off x="5747545" y="2748313"/>
                <a:ext cx="316051" cy="6023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5" name="テキスト ボックス 484">
              <a:extLst>
                <a:ext uri="{FF2B5EF4-FFF2-40B4-BE49-F238E27FC236}">
                  <a16:creationId xmlns:a16="http://schemas.microsoft.com/office/drawing/2014/main" id="{A062CDDA-9C2D-4797-AB19-E4EA0487C698}"/>
                </a:ext>
              </a:extLst>
            </p:cNvPr>
            <p:cNvSpPr txBox="1"/>
            <p:nvPr/>
          </p:nvSpPr>
          <p:spPr>
            <a:xfrm>
              <a:off x="15638078" y="17338316"/>
              <a:ext cx="4544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pH=7</a:t>
              </a:r>
              <a:r>
                <a:rPr kumimoji="1" lang="ja-JP" altLang="en-US" sz="2800" dirty="0"/>
                <a:t>　</a:t>
              </a:r>
              <a:r>
                <a:rPr kumimoji="1" lang="en-US" altLang="ja-JP" sz="2800" dirty="0"/>
                <a:t>(</a:t>
              </a:r>
              <a:r>
                <a:rPr kumimoji="1" lang="ja-JP" altLang="en-US" sz="2800" dirty="0"/>
                <a:t>中空化処理前</a:t>
              </a:r>
              <a:r>
                <a:rPr kumimoji="1" lang="en-US" altLang="ja-JP" sz="2800" dirty="0"/>
                <a:t>)</a:t>
              </a:r>
              <a:endParaRPr kumimoji="1" lang="ja-JP" altLang="en-US" sz="2800" dirty="0"/>
            </a:p>
          </p:txBody>
        </p:sp>
        <p:sp>
          <p:nvSpPr>
            <p:cNvPr id="486" name="テキスト ボックス 485">
              <a:extLst>
                <a:ext uri="{FF2B5EF4-FFF2-40B4-BE49-F238E27FC236}">
                  <a16:creationId xmlns:a16="http://schemas.microsoft.com/office/drawing/2014/main" id="{1E8CD504-34A9-495E-9596-0347AD409EFF}"/>
                </a:ext>
              </a:extLst>
            </p:cNvPr>
            <p:cNvSpPr txBox="1"/>
            <p:nvPr/>
          </p:nvSpPr>
          <p:spPr>
            <a:xfrm>
              <a:off x="20765729" y="17338730"/>
              <a:ext cx="4544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pH=7</a:t>
              </a:r>
              <a:r>
                <a:rPr kumimoji="1" lang="ja-JP" altLang="en-US" sz="2800" dirty="0"/>
                <a:t>　</a:t>
              </a:r>
              <a:r>
                <a:rPr kumimoji="1" lang="en-US" altLang="ja-JP" sz="2800" dirty="0"/>
                <a:t>(</a:t>
              </a:r>
              <a:r>
                <a:rPr kumimoji="1" lang="ja-JP" altLang="en-US" sz="2800" dirty="0"/>
                <a:t>中空化処理後</a:t>
              </a:r>
              <a:r>
                <a:rPr kumimoji="1" lang="en-US" altLang="ja-JP" sz="2800" dirty="0"/>
                <a:t>)</a:t>
              </a:r>
              <a:endParaRPr kumimoji="1" lang="ja-JP" altLang="en-US" sz="2800" dirty="0"/>
            </a:p>
          </p:txBody>
        </p:sp>
        <p:sp>
          <p:nvSpPr>
            <p:cNvPr id="489" name="テキスト ボックス 488">
              <a:extLst>
                <a:ext uri="{FF2B5EF4-FFF2-40B4-BE49-F238E27FC236}">
                  <a16:creationId xmlns:a16="http://schemas.microsoft.com/office/drawing/2014/main" id="{AAE07B8E-FF98-4314-8B4B-66E536389878}"/>
                </a:ext>
              </a:extLst>
            </p:cNvPr>
            <p:cNvSpPr txBox="1"/>
            <p:nvPr/>
          </p:nvSpPr>
          <p:spPr>
            <a:xfrm>
              <a:off x="16078093" y="22402615"/>
              <a:ext cx="34936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/>
                <a:t>    Fe :   </a:t>
              </a:r>
              <a:r>
                <a:rPr lang="en-US" altLang="ja-JP" sz="2800" b="1" dirty="0"/>
                <a:t>Mn</a:t>
              </a:r>
              <a:r>
                <a:rPr kumimoji="1" lang="en-US" altLang="ja-JP" sz="2800" b="1" dirty="0"/>
                <a:t>  :  Si</a:t>
              </a:r>
            </a:p>
            <a:p>
              <a:r>
                <a:rPr kumimoji="1" lang="en-US" altLang="ja-JP" sz="2800" b="1" dirty="0"/>
                <a:t> =   </a:t>
              </a:r>
              <a:r>
                <a:rPr lang="en-US" altLang="ja-JP" sz="2800" b="1" dirty="0"/>
                <a:t>2</a:t>
              </a:r>
              <a:r>
                <a:rPr kumimoji="1" lang="en-US" altLang="ja-JP" sz="2800" b="1" dirty="0"/>
                <a:t> : 0.88 : 0.33</a:t>
              </a:r>
              <a:endParaRPr kumimoji="1" lang="ja-JP" altLang="en-US" sz="2800" b="1" dirty="0"/>
            </a:p>
          </p:txBody>
        </p:sp>
        <p:sp>
          <p:nvSpPr>
            <p:cNvPr id="490" name="テキスト ボックス 489">
              <a:extLst>
                <a:ext uri="{FF2B5EF4-FFF2-40B4-BE49-F238E27FC236}">
                  <a16:creationId xmlns:a16="http://schemas.microsoft.com/office/drawing/2014/main" id="{7688ABF0-2CF7-4299-8835-046D2815FF16}"/>
                </a:ext>
              </a:extLst>
            </p:cNvPr>
            <p:cNvSpPr txBox="1"/>
            <p:nvPr/>
          </p:nvSpPr>
          <p:spPr>
            <a:xfrm>
              <a:off x="21443212" y="22402614"/>
              <a:ext cx="34936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/>
                <a:t>    Fe :   </a:t>
              </a:r>
              <a:r>
                <a:rPr lang="en-US" altLang="ja-JP" sz="2800" b="1" dirty="0"/>
                <a:t>Mn</a:t>
              </a:r>
              <a:r>
                <a:rPr kumimoji="1" lang="en-US" altLang="ja-JP" sz="2800" b="1" dirty="0"/>
                <a:t>  :  Si</a:t>
              </a:r>
            </a:p>
            <a:p>
              <a:r>
                <a:rPr kumimoji="1" lang="en-US" altLang="ja-JP" sz="2800" b="1" dirty="0"/>
                <a:t> =   </a:t>
              </a:r>
              <a:r>
                <a:rPr lang="en-US" altLang="ja-JP" sz="2800" b="1" dirty="0"/>
                <a:t>2</a:t>
              </a:r>
              <a:r>
                <a:rPr kumimoji="1" lang="en-US" altLang="ja-JP" sz="2800" b="1" dirty="0"/>
                <a:t> : 0.91 : 0.026</a:t>
              </a:r>
              <a:endParaRPr kumimoji="1" lang="ja-JP" altLang="en-US" sz="2800" b="1" dirty="0"/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DE45C717-3C95-4F39-BE2E-FAE6033E8AB0}"/>
              </a:ext>
            </a:extLst>
          </p:cNvPr>
          <p:cNvGrpSpPr/>
          <p:nvPr/>
        </p:nvGrpSpPr>
        <p:grpSpPr>
          <a:xfrm>
            <a:off x="15700504" y="22501179"/>
            <a:ext cx="13662955" cy="6034325"/>
            <a:chOff x="15629085" y="23844465"/>
            <a:chExt cx="13662955" cy="6034325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5B69789C-E4D0-44B4-8726-4F6289748954}"/>
                </a:ext>
              </a:extLst>
            </p:cNvPr>
            <p:cNvGrpSpPr/>
            <p:nvPr/>
          </p:nvGrpSpPr>
          <p:grpSpPr>
            <a:xfrm>
              <a:off x="15639677" y="24391384"/>
              <a:ext cx="4544784" cy="4537793"/>
              <a:chOff x="15639677" y="22775944"/>
              <a:chExt cx="4544784" cy="4537793"/>
            </a:xfrm>
          </p:grpSpPr>
          <p:pic>
            <p:nvPicPr>
              <p:cNvPr id="438" name="図 437">
                <a:extLst>
                  <a:ext uri="{FF2B5EF4-FFF2-40B4-BE49-F238E27FC236}">
                    <a16:creationId xmlns:a16="http://schemas.microsoft.com/office/drawing/2014/main" id="{E07145A9-D3C3-4854-B386-056AF9BD0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10000" contrast="-1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5639677" y="22775944"/>
                <a:ext cx="4544784" cy="4537793"/>
              </a:xfrm>
              <a:prstGeom prst="rect">
                <a:avLst/>
              </a:prstGeom>
            </p:spPr>
          </p:pic>
          <p:cxnSp>
            <p:nvCxnSpPr>
              <p:cNvPr id="439" name="直線矢印コネクタ 438">
                <a:extLst>
                  <a:ext uri="{FF2B5EF4-FFF2-40B4-BE49-F238E27FC236}">
                    <a16:creationId xmlns:a16="http://schemas.microsoft.com/office/drawing/2014/main" id="{1CA61205-A5F1-4ACD-8EA8-3A913708B5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2202" y="24305365"/>
                <a:ext cx="2293568" cy="0"/>
              </a:xfrm>
              <a:prstGeom prst="straightConnector1">
                <a:avLst/>
              </a:prstGeom>
              <a:ln w="38100">
                <a:solidFill>
                  <a:srgbClr val="1966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0" name="テキスト ボックス 439">
                <a:extLst>
                  <a:ext uri="{FF2B5EF4-FFF2-40B4-BE49-F238E27FC236}">
                    <a16:creationId xmlns:a16="http://schemas.microsoft.com/office/drawing/2014/main" id="{39EEF46E-D6F0-4015-A0E0-63343FD40C42}"/>
                  </a:ext>
                </a:extLst>
              </p:cNvPr>
              <p:cNvSpPr txBox="1"/>
              <p:nvPr/>
            </p:nvSpPr>
            <p:spPr>
              <a:xfrm>
                <a:off x="16856747" y="23843047"/>
                <a:ext cx="200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bg1"/>
                    </a:solidFill>
                  </a:rPr>
                  <a:t>130nm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1888C3BB-99B5-4E08-8273-D7A52F65E5C7}"/>
                </a:ext>
              </a:extLst>
            </p:cNvPr>
            <p:cNvGrpSpPr/>
            <p:nvPr/>
          </p:nvGrpSpPr>
          <p:grpSpPr>
            <a:xfrm>
              <a:off x="20780195" y="24379262"/>
              <a:ext cx="4523851" cy="4537793"/>
              <a:chOff x="20780195" y="22763822"/>
              <a:chExt cx="4523851" cy="4537793"/>
            </a:xfrm>
          </p:grpSpPr>
          <p:pic>
            <p:nvPicPr>
              <p:cNvPr id="444" name="図 443">
                <a:extLst>
                  <a:ext uri="{FF2B5EF4-FFF2-40B4-BE49-F238E27FC236}">
                    <a16:creationId xmlns:a16="http://schemas.microsoft.com/office/drawing/2014/main" id="{0916AAEE-F963-4587-85F9-ECD39C89F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rightnessContrast bright="10000" contrast="-1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0780195" y="22763822"/>
                <a:ext cx="4523851" cy="4537793"/>
              </a:xfrm>
              <a:prstGeom prst="rect">
                <a:avLst/>
              </a:prstGeom>
            </p:spPr>
          </p:pic>
          <p:cxnSp>
            <p:nvCxnSpPr>
              <p:cNvPr id="445" name="直線矢印コネクタ 444">
                <a:extLst>
                  <a:ext uri="{FF2B5EF4-FFF2-40B4-BE49-F238E27FC236}">
                    <a16:creationId xmlns:a16="http://schemas.microsoft.com/office/drawing/2014/main" id="{9E044E3F-EE3A-405F-A4D4-11038581E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55428" y="23413916"/>
                <a:ext cx="3372412" cy="0"/>
              </a:xfrm>
              <a:prstGeom prst="straightConnector1">
                <a:avLst/>
              </a:prstGeom>
              <a:ln w="38100">
                <a:solidFill>
                  <a:srgbClr val="1966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6" name="テキスト ボックス 445">
                <a:extLst>
                  <a:ext uri="{FF2B5EF4-FFF2-40B4-BE49-F238E27FC236}">
                    <a16:creationId xmlns:a16="http://schemas.microsoft.com/office/drawing/2014/main" id="{467ACAB7-819B-423D-BD69-F180290FEEF0}"/>
                  </a:ext>
                </a:extLst>
              </p:cNvPr>
              <p:cNvSpPr txBox="1"/>
              <p:nvPr/>
            </p:nvSpPr>
            <p:spPr>
              <a:xfrm>
                <a:off x="22233329" y="22854565"/>
                <a:ext cx="2121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130nm</a:t>
                </a:r>
                <a:endParaRPr kumimoji="1" lang="ja-JP" altLang="en-US" sz="2800" dirty="0"/>
              </a:p>
            </p:txBody>
          </p:sp>
        </p:grpSp>
        <p:grpSp>
          <p:nvGrpSpPr>
            <p:cNvPr id="447" name="グループ化 446">
              <a:extLst>
                <a:ext uri="{FF2B5EF4-FFF2-40B4-BE49-F238E27FC236}">
                  <a16:creationId xmlns:a16="http://schemas.microsoft.com/office/drawing/2014/main" id="{E8210586-33F9-45BF-B434-771B348D0E12}"/>
                </a:ext>
              </a:extLst>
            </p:cNvPr>
            <p:cNvGrpSpPr/>
            <p:nvPr/>
          </p:nvGrpSpPr>
          <p:grpSpPr>
            <a:xfrm>
              <a:off x="26144781" y="24318227"/>
              <a:ext cx="3147259" cy="4517007"/>
              <a:chOff x="4714600" y="4230831"/>
              <a:chExt cx="1788546" cy="2510311"/>
            </a:xfrm>
          </p:grpSpPr>
          <p:grpSp>
            <p:nvGrpSpPr>
              <p:cNvPr id="448" name="グループ化 447">
                <a:extLst>
                  <a:ext uri="{FF2B5EF4-FFF2-40B4-BE49-F238E27FC236}">
                    <a16:creationId xmlns:a16="http://schemas.microsoft.com/office/drawing/2014/main" id="{84307E4D-4DE7-471F-9341-564B62EE677E}"/>
                  </a:ext>
                </a:extLst>
              </p:cNvPr>
              <p:cNvGrpSpPr/>
              <p:nvPr/>
            </p:nvGrpSpPr>
            <p:grpSpPr>
              <a:xfrm>
                <a:off x="4922913" y="5036769"/>
                <a:ext cx="1046416" cy="1072321"/>
                <a:chOff x="5130474" y="3842162"/>
                <a:chExt cx="1229232" cy="1225799"/>
              </a:xfrm>
            </p:grpSpPr>
            <p:sp>
              <p:nvSpPr>
                <p:cNvPr id="453" name="円/楕円 131">
                  <a:extLst>
                    <a:ext uri="{FF2B5EF4-FFF2-40B4-BE49-F238E27FC236}">
                      <a16:creationId xmlns:a16="http://schemas.microsoft.com/office/drawing/2014/main" id="{2465066A-CAFD-4327-BEA7-74C3FDCAE737}"/>
                    </a:ext>
                  </a:extLst>
                </p:cNvPr>
                <p:cNvSpPr/>
                <p:nvPr/>
              </p:nvSpPr>
              <p:spPr>
                <a:xfrm>
                  <a:off x="5909086" y="4737428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4" name="円/楕円 132">
                  <a:extLst>
                    <a:ext uri="{FF2B5EF4-FFF2-40B4-BE49-F238E27FC236}">
                      <a16:creationId xmlns:a16="http://schemas.microsoft.com/office/drawing/2014/main" id="{99FA8F58-50ED-496B-971E-43BDC7DF132C}"/>
                    </a:ext>
                  </a:extLst>
                </p:cNvPr>
                <p:cNvSpPr/>
                <p:nvPr/>
              </p:nvSpPr>
              <p:spPr>
                <a:xfrm>
                  <a:off x="6050633" y="4574855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5" name="円/楕円 133">
                  <a:extLst>
                    <a:ext uri="{FF2B5EF4-FFF2-40B4-BE49-F238E27FC236}">
                      <a16:creationId xmlns:a16="http://schemas.microsoft.com/office/drawing/2014/main" id="{AFDA2F93-6BB7-49EF-8AB0-A53806287D50}"/>
                    </a:ext>
                  </a:extLst>
                </p:cNvPr>
                <p:cNvSpPr/>
                <p:nvPr/>
              </p:nvSpPr>
              <p:spPr>
                <a:xfrm>
                  <a:off x="5927023" y="4584360"/>
                  <a:ext cx="252000" cy="252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6" name="円/楕円 134">
                  <a:extLst>
                    <a:ext uri="{FF2B5EF4-FFF2-40B4-BE49-F238E27FC236}">
                      <a16:creationId xmlns:a16="http://schemas.microsoft.com/office/drawing/2014/main" id="{9E9D08A7-937D-4FB2-8ED2-3D578CAE8B43}"/>
                    </a:ext>
                  </a:extLst>
                </p:cNvPr>
                <p:cNvSpPr/>
                <p:nvPr/>
              </p:nvSpPr>
              <p:spPr>
                <a:xfrm>
                  <a:off x="5750506" y="4766033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7" name="円/楕円 135">
                  <a:extLst>
                    <a:ext uri="{FF2B5EF4-FFF2-40B4-BE49-F238E27FC236}">
                      <a16:creationId xmlns:a16="http://schemas.microsoft.com/office/drawing/2014/main" id="{D821D703-0B9F-4A98-AB34-9DB417A7EB1D}"/>
                    </a:ext>
                  </a:extLst>
                </p:cNvPr>
                <p:cNvSpPr/>
                <p:nvPr/>
              </p:nvSpPr>
              <p:spPr>
                <a:xfrm>
                  <a:off x="5796228" y="4578424"/>
                  <a:ext cx="252000" cy="252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8" name="円/楕円 136">
                  <a:extLst>
                    <a:ext uri="{FF2B5EF4-FFF2-40B4-BE49-F238E27FC236}">
                      <a16:creationId xmlns:a16="http://schemas.microsoft.com/office/drawing/2014/main" id="{C218DDF9-815E-4385-8B22-1CABD009AF28}"/>
                    </a:ext>
                  </a:extLst>
                </p:cNvPr>
                <p:cNvSpPr/>
                <p:nvPr/>
              </p:nvSpPr>
              <p:spPr>
                <a:xfrm>
                  <a:off x="6086626" y="4404168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9" name="円/楕円 137">
                  <a:extLst>
                    <a:ext uri="{FF2B5EF4-FFF2-40B4-BE49-F238E27FC236}">
                      <a16:creationId xmlns:a16="http://schemas.microsoft.com/office/drawing/2014/main" id="{B52BF32D-43EC-47CF-8259-1D2400482CD4}"/>
                    </a:ext>
                  </a:extLst>
                </p:cNvPr>
                <p:cNvSpPr/>
                <p:nvPr/>
              </p:nvSpPr>
              <p:spPr>
                <a:xfrm>
                  <a:off x="5895650" y="4261416"/>
                  <a:ext cx="252000" cy="252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0" name="円/楕円 138">
                  <a:extLst>
                    <a:ext uri="{FF2B5EF4-FFF2-40B4-BE49-F238E27FC236}">
                      <a16:creationId xmlns:a16="http://schemas.microsoft.com/office/drawing/2014/main" id="{F628C295-B5D3-43F0-9918-AC375C48823E}"/>
                    </a:ext>
                  </a:extLst>
                </p:cNvPr>
                <p:cNvSpPr/>
                <p:nvPr/>
              </p:nvSpPr>
              <p:spPr>
                <a:xfrm>
                  <a:off x="5848118" y="4383307"/>
                  <a:ext cx="252000" cy="252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円/楕円 139">
                  <a:extLst>
                    <a:ext uri="{FF2B5EF4-FFF2-40B4-BE49-F238E27FC236}">
                      <a16:creationId xmlns:a16="http://schemas.microsoft.com/office/drawing/2014/main" id="{49ABAB9A-3B68-4C28-885E-2C656B430C0A}"/>
                    </a:ext>
                  </a:extLst>
                </p:cNvPr>
                <p:cNvSpPr/>
                <p:nvPr/>
              </p:nvSpPr>
              <p:spPr>
                <a:xfrm>
                  <a:off x="5363201" y="4045178"/>
                  <a:ext cx="914400" cy="9144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2" name="円/楕円 140">
                  <a:extLst>
                    <a:ext uri="{FF2B5EF4-FFF2-40B4-BE49-F238E27FC236}">
                      <a16:creationId xmlns:a16="http://schemas.microsoft.com/office/drawing/2014/main" id="{F4844658-E038-4778-84CB-65B036BB188F}"/>
                    </a:ext>
                  </a:extLst>
                </p:cNvPr>
                <p:cNvSpPr/>
                <p:nvPr/>
              </p:nvSpPr>
              <p:spPr>
                <a:xfrm>
                  <a:off x="5357482" y="3928260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3" name="円/楕円 141">
                  <a:extLst>
                    <a:ext uri="{FF2B5EF4-FFF2-40B4-BE49-F238E27FC236}">
                      <a16:creationId xmlns:a16="http://schemas.microsoft.com/office/drawing/2014/main" id="{02AE440E-CB1E-4AAE-9973-CE010A6AA808}"/>
                    </a:ext>
                  </a:extLst>
                </p:cNvPr>
                <p:cNvSpPr/>
                <p:nvPr/>
              </p:nvSpPr>
              <p:spPr>
                <a:xfrm>
                  <a:off x="5201302" y="4100975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4" name="円/楕円 142">
                  <a:extLst>
                    <a:ext uri="{FF2B5EF4-FFF2-40B4-BE49-F238E27FC236}">
                      <a16:creationId xmlns:a16="http://schemas.microsoft.com/office/drawing/2014/main" id="{4E83AB7C-D131-443A-97DF-849E240BE004}"/>
                    </a:ext>
                  </a:extLst>
                </p:cNvPr>
                <p:cNvSpPr/>
                <p:nvPr/>
              </p:nvSpPr>
              <p:spPr>
                <a:xfrm>
                  <a:off x="5130474" y="4326424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5" name="円/楕円 143">
                  <a:extLst>
                    <a:ext uri="{FF2B5EF4-FFF2-40B4-BE49-F238E27FC236}">
                      <a16:creationId xmlns:a16="http://schemas.microsoft.com/office/drawing/2014/main" id="{BB438808-DD1E-41FC-9076-DB0A7CEEF841}"/>
                    </a:ext>
                  </a:extLst>
                </p:cNvPr>
                <p:cNvSpPr/>
                <p:nvPr/>
              </p:nvSpPr>
              <p:spPr>
                <a:xfrm>
                  <a:off x="5168836" y="4544940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6" name="円/楕円 144">
                  <a:extLst>
                    <a:ext uri="{FF2B5EF4-FFF2-40B4-BE49-F238E27FC236}">
                      <a16:creationId xmlns:a16="http://schemas.microsoft.com/office/drawing/2014/main" id="{8F78C611-EE91-4090-8322-26EDC448D7D1}"/>
                    </a:ext>
                  </a:extLst>
                </p:cNvPr>
                <p:cNvSpPr/>
                <p:nvPr/>
              </p:nvSpPr>
              <p:spPr>
                <a:xfrm>
                  <a:off x="5566089" y="3842162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7" name="円/楕円 145">
                  <a:extLst>
                    <a:ext uri="{FF2B5EF4-FFF2-40B4-BE49-F238E27FC236}">
                      <a16:creationId xmlns:a16="http://schemas.microsoft.com/office/drawing/2014/main" id="{06DB3858-F836-4D16-BF93-70BDF4C806B7}"/>
                    </a:ext>
                  </a:extLst>
                </p:cNvPr>
                <p:cNvSpPr/>
                <p:nvPr/>
              </p:nvSpPr>
              <p:spPr>
                <a:xfrm>
                  <a:off x="5728357" y="3968374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8" name="円/楕円 146">
                  <a:extLst>
                    <a:ext uri="{FF2B5EF4-FFF2-40B4-BE49-F238E27FC236}">
                      <a16:creationId xmlns:a16="http://schemas.microsoft.com/office/drawing/2014/main" id="{A886CB29-A40A-410D-BC9C-D6B9D608CEC6}"/>
                    </a:ext>
                  </a:extLst>
                </p:cNvPr>
                <p:cNvSpPr/>
                <p:nvPr/>
              </p:nvSpPr>
              <p:spPr>
                <a:xfrm>
                  <a:off x="5357482" y="4154592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9" name="円/楕円 147">
                  <a:extLst>
                    <a:ext uri="{FF2B5EF4-FFF2-40B4-BE49-F238E27FC236}">
                      <a16:creationId xmlns:a16="http://schemas.microsoft.com/office/drawing/2014/main" id="{084680C1-896F-468C-BC6E-C70C94C405D4}"/>
                    </a:ext>
                  </a:extLst>
                </p:cNvPr>
                <p:cNvSpPr/>
                <p:nvPr/>
              </p:nvSpPr>
              <p:spPr>
                <a:xfrm>
                  <a:off x="5506773" y="4815961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0" name="円/楕円 148">
                  <a:extLst>
                    <a:ext uri="{FF2B5EF4-FFF2-40B4-BE49-F238E27FC236}">
                      <a16:creationId xmlns:a16="http://schemas.microsoft.com/office/drawing/2014/main" id="{E7E1DE98-A5F2-451D-B573-964E16047549}"/>
                    </a:ext>
                  </a:extLst>
                </p:cNvPr>
                <p:cNvSpPr/>
                <p:nvPr/>
              </p:nvSpPr>
              <p:spPr>
                <a:xfrm>
                  <a:off x="5315110" y="4754513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1" name="円/楕円 149">
                  <a:extLst>
                    <a:ext uri="{FF2B5EF4-FFF2-40B4-BE49-F238E27FC236}">
                      <a16:creationId xmlns:a16="http://schemas.microsoft.com/office/drawing/2014/main" id="{FBBE1A13-EBCD-4F2B-B5B0-976DC7DDF87C}"/>
                    </a:ext>
                  </a:extLst>
                </p:cNvPr>
                <p:cNvSpPr/>
                <p:nvPr/>
              </p:nvSpPr>
              <p:spPr>
                <a:xfrm>
                  <a:off x="5568401" y="4629470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2" name="円/楕円 150">
                  <a:extLst>
                    <a:ext uri="{FF2B5EF4-FFF2-40B4-BE49-F238E27FC236}">
                      <a16:creationId xmlns:a16="http://schemas.microsoft.com/office/drawing/2014/main" id="{155F2D42-0472-4647-8523-25329CC70454}"/>
                    </a:ext>
                  </a:extLst>
                </p:cNvPr>
                <p:cNvSpPr/>
                <p:nvPr/>
              </p:nvSpPr>
              <p:spPr>
                <a:xfrm>
                  <a:off x="5787407" y="3842910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3" name="円/楕円 151">
                  <a:extLst>
                    <a:ext uri="{FF2B5EF4-FFF2-40B4-BE49-F238E27FC236}">
                      <a16:creationId xmlns:a16="http://schemas.microsoft.com/office/drawing/2014/main" id="{9FE5293E-AF3C-451B-9CFA-0586A39227E5}"/>
                    </a:ext>
                  </a:extLst>
                </p:cNvPr>
                <p:cNvSpPr/>
                <p:nvPr/>
              </p:nvSpPr>
              <p:spPr>
                <a:xfrm>
                  <a:off x="5979131" y="3920283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4" name="円/楕円 152">
                  <a:extLst>
                    <a:ext uri="{FF2B5EF4-FFF2-40B4-BE49-F238E27FC236}">
                      <a16:creationId xmlns:a16="http://schemas.microsoft.com/office/drawing/2014/main" id="{127FAA72-DE69-48D9-8D22-5FD1BCA13294}"/>
                    </a:ext>
                  </a:extLst>
                </p:cNvPr>
                <p:cNvSpPr/>
                <p:nvPr/>
              </p:nvSpPr>
              <p:spPr>
                <a:xfrm>
                  <a:off x="6107706" y="4161673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5" name="円/楕円 153">
                  <a:extLst>
                    <a:ext uri="{FF2B5EF4-FFF2-40B4-BE49-F238E27FC236}">
                      <a16:creationId xmlns:a16="http://schemas.microsoft.com/office/drawing/2014/main" id="{6EA293FE-B9ED-48FA-80EE-EAB88116BA83}"/>
                    </a:ext>
                  </a:extLst>
                </p:cNvPr>
                <p:cNvSpPr/>
                <p:nvPr/>
              </p:nvSpPr>
              <p:spPr>
                <a:xfrm>
                  <a:off x="6031320" y="4056319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6" name="円/楕円 154">
                  <a:extLst>
                    <a:ext uri="{FF2B5EF4-FFF2-40B4-BE49-F238E27FC236}">
                      <a16:creationId xmlns:a16="http://schemas.microsoft.com/office/drawing/2014/main" id="{264D8FD8-EC6E-47A7-8C48-E1835B9955CF}"/>
                    </a:ext>
                  </a:extLst>
                </p:cNvPr>
                <p:cNvSpPr/>
                <p:nvPr/>
              </p:nvSpPr>
              <p:spPr>
                <a:xfrm>
                  <a:off x="5535407" y="3973912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7" name="円/楕円 155">
                  <a:extLst>
                    <a:ext uri="{FF2B5EF4-FFF2-40B4-BE49-F238E27FC236}">
                      <a16:creationId xmlns:a16="http://schemas.microsoft.com/office/drawing/2014/main" id="{0927F3F0-4366-4DD3-A43E-3C3E027D27D7}"/>
                    </a:ext>
                  </a:extLst>
                </p:cNvPr>
                <p:cNvSpPr/>
                <p:nvPr/>
              </p:nvSpPr>
              <p:spPr>
                <a:xfrm>
                  <a:off x="5356170" y="4589090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8" name="円/楕円 156">
                  <a:extLst>
                    <a:ext uri="{FF2B5EF4-FFF2-40B4-BE49-F238E27FC236}">
                      <a16:creationId xmlns:a16="http://schemas.microsoft.com/office/drawing/2014/main" id="{A066AA72-421A-4967-B3DD-1863E6754AE4}"/>
                    </a:ext>
                  </a:extLst>
                </p:cNvPr>
                <p:cNvSpPr/>
                <p:nvPr/>
              </p:nvSpPr>
              <p:spPr>
                <a:xfrm>
                  <a:off x="5269612" y="4363641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9" name="円/楕円 157">
                  <a:extLst>
                    <a:ext uri="{FF2B5EF4-FFF2-40B4-BE49-F238E27FC236}">
                      <a16:creationId xmlns:a16="http://schemas.microsoft.com/office/drawing/2014/main" id="{3137FF20-8FE5-4249-8EC6-B803771DAAA7}"/>
                    </a:ext>
                  </a:extLst>
                </p:cNvPr>
                <p:cNvSpPr/>
                <p:nvPr/>
              </p:nvSpPr>
              <p:spPr>
                <a:xfrm>
                  <a:off x="5887465" y="4010521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0" name="円/楕円 158">
                  <a:extLst>
                    <a:ext uri="{FF2B5EF4-FFF2-40B4-BE49-F238E27FC236}">
                      <a16:creationId xmlns:a16="http://schemas.microsoft.com/office/drawing/2014/main" id="{BA93A662-E378-4190-952A-6C31358A8F03}"/>
                    </a:ext>
                  </a:extLst>
                </p:cNvPr>
                <p:cNvSpPr/>
                <p:nvPr/>
              </p:nvSpPr>
              <p:spPr>
                <a:xfrm>
                  <a:off x="5467599" y="4418940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1" name="円/楕円 159">
                  <a:extLst>
                    <a:ext uri="{FF2B5EF4-FFF2-40B4-BE49-F238E27FC236}">
                      <a16:creationId xmlns:a16="http://schemas.microsoft.com/office/drawing/2014/main" id="{10F7DC28-EE8F-4200-A910-B553687AD881}"/>
                    </a:ext>
                  </a:extLst>
                </p:cNvPr>
                <p:cNvSpPr/>
                <p:nvPr/>
              </p:nvSpPr>
              <p:spPr>
                <a:xfrm>
                  <a:off x="5543799" y="4212479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2" name="円/楕円 160">
                  <a:extLst>
                    <a:ext uri="{FF2B5EF4-FFF2-40B4-BE49-F238E27FC236}">
                      <a16:creationId xmlns:a16="http://schemas.microsoft.com/office/drawing/2014/main" id="{19EE8543-D676-4066-8939-ED205BC78249}"/>
                    </a:ext>
                  </a:extLst>
                </p:cNvPr>
                <p:cNvSpPr/>
                <p:nvPr/>
              </p:nvSpPr>
              <p:spPr>
                <a:xfrm>
                  <a:off x="5683594" y="4148869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3" name="円/楕円 161">
                  <a:extLst>
                    <a:ext uri="{FF2B5EF4-FFF2-40B4-BE49-F238E27FC236}">
                      <a16:creationId xmlns:a16="http://schemas.microsoft.com/office/drawing/2014/main" id="{A82948E3-F770-4212-A9C8-DDCE18C83209}"/>
                    </a:ext>
                  </a:extLst>
                </p:cNvPr>
                <p:cNvSpPr/>
                <p:nvPr/>
              </p:nvSpPr>
              <p:spPr>
                <a:xfrm>
                  <a:off x="5638602" y="4383307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4" name="円/楕円 162">
                  <a:extLst>
                    <a:ext uri="{FF2B5EF4-FFF2-40B4-BE49-F238E27FC236}">
                      <a16:creationId xmlns:a16="http://schemas.microsoft.com/office/drawing/2014/main" id="{F601BF20-E1FA-492D-8918-2698F21B64C0}"/>
                    </a:ext>
                  </a:extLst>
                </p:cNvPr>
                <p:cNvSpPr/>
                <p:nvPr/>
              </p:nvSpPr>
              <p:spPr>
                <a:xfrm>
                  <a:off x="5519196" y="4706573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449" name="直線矢印コネクタ 448">
                <a:extLst>
                  <a:ext uri="{FF2B5EF4-FFF2-40B4-BE49-F238E27FC236}">
                    <a16:creationId xmlns:a16="http://schemas.microsoft.com/office/drawing/2014/main" id="{4934E006-9904-4E5E-9B9B-3E6B878D21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15457" y="5752939"/>
                <a:ext cx="267710" cy="4318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" name="テキスト ボックス 449">
                <a:extLst>
                  <a:ext uri="{FF2B5EF4-FFF2-40B4-BE49-F238E27FC236}">
                    <a16:creationId xmlns:a16="http://schemas.microsoft.com/office/drawing/2014/main" id="{918FE815-06DB-4C32-AD3E-550D8914E602}"/>
                  </a:ext>
                </a:extLst>
              </p:cNvPr>
              <p:cNvSpPr txBox="1"/>
              <p:nvPr/>
            </p:nvSpPr>
            <p:spPr>
              <a:xfrm>
                <a:off x="4714600" y="6210900"/>
                <a:ext cx="1788546" cy="530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シリカナノ粒子</a:t>
                </a:r>
                <a:endParaRPr kumimoji="1" lang="en-US" altLang="ja-JP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en-US" altLang="ja-JP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kumimoji="1" lang="ja-JP" altLang="en-US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直径</a:t>
                </a:r>
                <a:r>
                  <a:rPr kumimoji="1" lang="en-US" altLang="ja-JP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60nm)</a:t>
                </a:r>
                <a:endPara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451" name="直線矢印コネクタ 450">
                <a:extLst>
                  <a:ext uri="{FF2B5EF4-FFF2-40B4-BE49-F238E27FC236}">
                    <a16:creationId xmlns:a16="http://schemas.microsoft.com/office/drawing/2014/main" id="{D4AE4139-DE9B-4C5A-876F-02B7F4FC7684}"/>
                  </a:ext>
                </a:extLst>
              </p:cNvPr>
              <p:cNvCxnSpPr>
                <a:cxnSpLocks/>
                <a:stCxn id="452" idx="2"/>
                <a:endCxn id="476" idx="0"/>
              </p:cNvCxnSpPr>
              <p:nvPr/>
            </p:nvCxnSpPr>
            <p:spPr>
              <a:xfrm flipH="1">
                <a:off x="5374883" y="4761073"/>
                <a:ext cx="164254" cy="3909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テキスト ボックス 451">
                <a:extLst>
                  <a:ext uri="{FF2B5EF4-FFF2-40B4-BE49-F238E27FC236}">
                    <a16:creationId xmlns:a16="http://schemas.microsoft.com/office/drawing/2014/main" id="{1E9623FD-AF3C-49D0-9A94-DE0944EA3911}"/>
                  </a:ext>
                </a:extLst>
              </p:cNvPr>
              <p:cNvSpPr txBox="1"/>
              <p:nvPr/>
            </p:nvSpPr>
            <p:spPr>
              <a:xfrm>
                <a:off x="4838599" y="4230831"/>
                <a:ext cx="1401076" cy="530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MnFe</a:t>
                </a:r>
                <a:r>
                  <a:rPr kumimoji="1" lang="en-US" altLang="ja-JP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1" lang="en-US" altLang="ja-JP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</a:t>
                </a:r>
                <a:r>
                  <a:rPr kumimoji="1" lang="en-US" altLang="ja-JP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kumimoji="1" lang="en-US" altLang="ja-JP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kumimoji="1" lang="ja-JP" altLang="en-US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直径</a:t>
                </a:r>
                <a:r>
                  <a:rPr kumimoji="1" lang="en-US" altLang="ja-JP" sz="28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30nm)</a:t>
                </a:r>
                <a:endParaRPr kumimoji="1" lang="ja-JP" altLang="en-US" sz="28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7" name="テキスト ボックス 486">
              <a:extLst>
                <a:ext uri="{FF2B5EF4-FFF2-40B4-BE49-F238E27FC236}">
                  <a16:creationId xmlns:a16="http://schemas.microsoft.com/office/drawing/2014/main" id="{954BC4DF-9E1C-49AE-ACA6-730D79520B21}"/>
                </a:ext>
              </a:extLst>
            </p:cNvPr>
            <p:cNvSpPr txBox="1"/>
            <p:nvPr/>
          </p:nvSpPr>
          <p:spPr>
            <a:xfrm>
              <a:off x="20782528" y="23860444"/>
              <a:ext cx="4544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pH=10</a:t>
              </a:r>
              <a:r>
                <a:rPr kumimoji="1" lang="ja-JP" altLang="en-US" sz="2800" dirty="0"/>
                <a:t>　</a:t>
              </a:r>
              <a:r>
                <a:rPr kumimoji="1" lang="en-US" altLang="ja-JP" sz="2800" dirty="0"/>
                <a:t>(</a:t>
              </a:r>
              <a:r>
                <a:rPr kumimoji="1" lang="ja-JP" altLang="en-US" sz="2800" dirty="0"/>
                <a:t>中空化処理後</a:t>
              </a:r>
              <a:r>
                <a:rPr kumimoji="1" lang="en-US" altLang="ja-JP" sz="2800" dirty="0"/>
                <a:t>)</a:t>
              </a:r>
              <a:endParaRPr kumimoji="1" lang="ja-JP" altLang="en-US" sz="2800" dirty="0"/>
            </a:p>
          </p:txBody>
        </p:sp>
        <p:sp>
          <p:nvSpPr>
            <p:cNvPr id="488" name="テキスト ボックス 487">
              <a:extLst>
                <a:ext uri="{FF2B5EF4-FFF2-40B4-BE49-F238E27FC236}">
                  <a16:creationId xmlns:a16="http://schemas.microsoft.com/office/drawing/2014/main" id="{6B1921C4-E802-4CCB-8763-E3D656DFDD5E}"/>
                </a:ext>
              </a:extLst>
            </p:cNvPr>
            <p:cNvSpPr txBox="1"/>
            <p:nvPr/>
          </p:nvSpPr>
          <p:spPr>
            <a:xfrm>
              <a:off x="15629085" y="23844465"/>
              <a:ext cx="4544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pH=10</a:t>
              </a:r>
              <a:r>
                <a:rPr kumimoji="1" lang="ja-JP" altLang="en-US" sz="2800" dirty="0"/>
                <a:t>　</a:t>
              </a:r>
              <a:r>
                <a:rPr kumimoji="1" lang="en-US" altLang="ja-JP" sz="2800" dirty="0"/>
                <a:t>(</a:t>
              </a:r>
              <a:r>
                <a:rPr kumimoji="1" lang="ja-JP" altLang="en-US" sz="2800" dirty="0"/>
                <a:t>中空化処理前</a:t>
              </a:r>
              <a:r>
                <a:rPr kumimoji="1" lang="en-US" altLang="ja-JP" sz="2800" dirty="0"/>
                <a:t>)</a:t>
              </a:r>
              <a:endParaRPr kumimoji="1" lang="ja-JP" altLang="en-US" sz="2800" dirty="0"/>
            </a:p>
          </p:txBody>
        </p:sp>
        <p:sp>
          <p:nvSpPr>
            <p:cNvPr id="491" name="テキスト ボックス 490">
              <a:extLst>
                <a:ext uri="{FF2B5EF4-FFF2-40B4-BE49-F238E27FC236}">
                  <a16:creationId xmlns:a16="http://schemas.microsoft.com/office/drawing/2014/main" id="{387193EC-9DF6-4DA1-8F45-6BCB30C94DB6}"/>
                </a:ext>
              </a:extLst>
            </p:cNvPr>
            <p:cNvSpPr txBox="1"/>
            <p:nvPr/>
          </p:nvSpPr>
          <p:spPr>
            <a:xfrm>
              <a:off x="16181150" y="28922920"/>
              <a:ext cx="34936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/>
                <a:t>    Fe :   </a:t>
              </a:r>
              <a:r>
                <a:rPr lang="en-US" altLang="ja-JP" sz="2800" b="1" dirty="0"/>
                <a:t>Mn</a:t>
              </a:r>
              <a:r>
                <a:rPr kumimoji="1" lang="en-US" altLang="ja-JP" sz="2800" b="1" dirty="0"/>
                <a:t>  :  Si</a:t>
              </a:r>
            </a:p>
            <a:p>
              <a:r>
                <a:rPr kumimoji="1" lang="en-US" altLang="ja-JP" sz="2800" b="1" dirty="0"/>
                <a:t> =   </a:t>
              </a:r>
              <a:r>
                <a:rPr lang="en-US" altLang="ja-JP" sz="2800" b="1" dirty="0"/>
                <a:t>2</a:t>
              </a:r>
              <a:r>
                <a:rPr kumimoji="1" lang="en-US" altLang="ja-JP" sz="2800" b="1" dirty="0"/>
                <a:t> : </a:t>
              </a:r>
              <a:r>
                <a:rPr lang="en-US" altLang="ja-JP" sz="2800" b="1" dirty="0"/>
                <a:t>1.10</a:t>
              </a:r>
              <a:r>
                <a:rPr kumimoji="1" lang="en-US" altLang="ja-JP" sz="2800" b="1" dirty="0"/>
                <a:t> : </a:t>
              </a:r>
              <a:r>
                <a:rPr lang="en-US" altLang="ja-JP" sz="2800" b="1" dirty="0"/>
                <a:t>0.29</a:t>
              </a:r>
              <a:endParaRPr kumimoji="1" lang="ja-JP" altLang="en-US" sz="2800" b="1" dirty="0"/>
            </a:p>
          </p:txBody>
        </p:sp>
        <p:sp>
          <p:nvSpPr>
            <p:cNvPr id="492" name="テキスト ボックス 491">
              <a:extLst>
                <a:ext uri="{FF2B5EF4-FFF2-40B4-BE49-F238E27FC236}">
                  <a16:creationId xmlns:a16="http://schemas.microsoft.com/office/drawing/2014/main" id="{0A09FB39-B2EB-4589-9F09-892CFF6A6BDA}"/>
                </a:ext>
              </a:extLst>
            </p:cNvPr>
            <p:cNvSpPr txBox="1"/>
            <p:nvPr/>
          </p:nvSpPr>
          <p:spPr>
            <a:xfrm>
              <a:off x="21424927" y="28924683"/>
              <a:ext cx="34936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/>
                <a:t>    Fe :   </a:t>
              </a:r>
              <a:r>
                <a:rPr lang="en-US" altLang="ja-JP" sz="2800" b="1" dirty="0"/>
                <a:t>Mn</a:t>
              </a:r>
              <a:r>
                <a:rPr kumimoji="1" lang="en-US" altLang="ja-JP" sz="2800" b="1" dirty="0"/>
                <a:t>  :  Si</a:t>
              </a:r>
            </a:p>
            <a:p>
              <a:r>
                <a:rPr kumimoji="1" lang="en-US" altLang="ja-JP" sz="2800" b="1" dirty="0"/>
                <a:t> =   </a:t>
              </a:r>
              <a:r>
                <a:rPr lang="en-US" altLang="ja-JP" sz="2800" b="1" dirty="0"/>
                <a:t>2</a:t>
              </a:r>
              <a:r>
                <a:rPr kumimoji="1" lang="en-US" altLang="ja-JP" sz="2800" b="1" dirty="0"/>
                <a:t> : </a:t>
              </a:r>
              <a:r>
                <a:rPr lang="en-US" altLang="ja-JP" sz="2800" b="1" dirty="0"/>
                <a:t>1.02</a:t>
              </a:r>
              <a:r>
                <a:rPr kumimoji="1" lang="en-US" altLang="ja-JP" sz="2800" b="1" dirty="0"/>
                <a:t> : 0.12</a:t>
              </a:r>
              <a:endParaRPr kumimoji="1" lang="ja-JP" altLang="en-US" sz="2800" b="1" dirty="0"/>
            </a:p>
          </p:txBody>
        </p:sp>
      </p:grpSp>
      <p:sp>
        <p:nvSpPr>
          <p:cNvPr id="493" name="テキスト ボックス 492">
            <a:extLst>
              <a:ext uri="{FF2B5EF4-FFF2-40B4-BE49-F238E27FC236}">
                <a16:creationId xmlns:a16="http://schemas.microsoft.com/office/drawing/2014/main" id="{0B20AEEC-B3A4-4CBC-BB0A-B34C3ACA36B5}"/>
              </a:ext>
            </a:extLst>
          </p:cNvPr>
          <p:cNvSpPr txBox="1"/>
          <p:nvPr/>
        </p:nvSpPr>
        <p:spPr>
          <a:xfrm>
            <a:off x="15893209" y="28841597"/>
            <a:ext cx="13574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pH=7</a:t>
            </a:r>
            <a:r>
              <a:rPr kumimoji="1" lang="ja-JP" alt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の試料</a:t>
            </a:r>
            <a:r>
              <a:rPr lang="ja-JP" alt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では粒径</a:t>
            </a:r>
            <a:r>
              <a:rPr lang="en-US" altLang="ja-JP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90nm</a:t>
            </a:r>
            <a:r>
              <a:rPr lang="ja-JP" alt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程度の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MnFe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が、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pH=10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の試料では粒径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30nm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程度の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MnFe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が、粒径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60nm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程度のシリカ粒子にめっき処理できていることが分かった。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このことから、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観察からも、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が低いほど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MnFe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が粒成長したことが分かった。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" name="テキスト ボックス 493">
            <a:extLst>
              <a:ext uri="{FF2B5EF4-FFF2-40B4-BE49-F238E27FC236}">
                <a16:creationId xmlns:a16="http://schemas.microsoft.com/office/drawing/2014/main" id="{B5A1C434-AE03-4F54-B3E7-F5D2CE1E6083}"/>
              </a:ext>
            </a:extLst>
          </p:cNvPr>
          <p:cNvSpPr txBox="1"/>
          <p:nvPr/>
        </p:nvSpPr>
        <p:spPr>
          <a:xfrm>
            <a:off x="15908405" y="39475674"/>
            <a:ext cx="12209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・ </a:t>
            </a:r>
            <a:r>
              <a:rPr kumimoji="1" lang="en-US" altLang="ja-JP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</a:t>
            </a:r>
            <a:r>
              <a:rPr kumimoji="1"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を調整することでシリカナノテンプレートの表面上に</a:t>
            </a:r>
            <a:r>
              <a:rPr kumimoji="1" lang="en-US" altLang="ja-JP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MnFe</a:t>
            </a:r>
            <a:r>
              <a:rPr kumimoji="1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1" lang="en-US" altLang="ja-JP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1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1"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を</a:t>
            </a:r>
            <a:endParaRPr kumimoji="1" lang="en-US" altLang="ja-JP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　</a:t>
            </a:r>
            <a:r>
              <a:rPr kumimoji="1"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めっき処理できた。</a:t>
            </a:r>
          </a:p>
        </p:txBody>
      </p:sp>
      <p:sp>
        <p:nvSpPr>
          <p:cNvPr id="495" name="テキスト ボックス 494">
            <a:extLst>
              <a:ext uri="{FF2B5EF4-FFF2-40B4-BE49-F238E27FC236}">
                <a16:creationId xmlns:a16="http://schemas.microsoft.com/office/drawing/2014/main" id="{E2E69368-1852-499D-8097-CCCED85B9FA8}"/>
              </a:ext>
            </a:extLst>
          </p:cNvPr>
          <p:cNvSpPr txBox="1"/>
          <p:nvPr/>
        </p:nvSpPr>
        <p:spPr>
          <a:xfrm>
            <a:off x="15872509" y="40639847"/>
            <a:ext cx="1220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・ </a:t>
            </a:r>
            <a:r>
              <a:rPr kumimoji="1" lang="en-US" altLang="ja-JP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</a:t>
            </a:r>
            <a:r>
              <a:rPr kumimoji="1"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が低いほど</a:t>
            </a:r>
            <a:r>
              <a:rPr kumimoji="1" lang="en-US" altLang="ja-JP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MnFe</a:t>
            </a:r>
            <a:r>
              <a:rPr kumimoji="1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1" lang="en-US" altLang="ja-JP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1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1"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の結晶性が向上し、粒成長した</a:t>
            </a:r>
            <a:r>
              <a:rPr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。</a:t>
            </a:r>
            <a:endParaRPr kumimoji="1" lang="en-US" altLang="ja-JP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6" name="テキスト ボックス 495">
            <a:extLst>
              <a:ext uri="{FF2B5EF4-FFF2-40B4-BE49-F238E27FC236}">
                <a16:creationId xmlns:a16="http://schemas.microsoft.com/office/drawing/2014/main" id="{7B407752-749A-4E8A-87C6-6ECB0603E11C}"/>
              </a:ext>
            </a:extLst>
          </p:cNvPr>
          <p:cNvSpPr txBox="1"/>
          <p:nvPr/>
        </p:nvSpPr>
        <p:spPr>
          <a:xfrm>
            <a:off x="15841375" y="41338479"/>
            <a:ext cx="13296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・ 結晶性の良いフェライトめっきシリカ粒子を用いて、</a:t>
            </a:r>
            <a:r>
              <a:rPr kumimoji="1" lang="en-US" altLang="ja-JP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MnFe</a:t>
            </a:r>
            <a:r>
              <a:rPr kumimoji="1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1" lang="en-US" altLang="ja-JP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1"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1"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を中空粒子が</a:t>
            </a:r>
            <a:endParaRPr kumimoji="1" lang="en-US" altLang="ja-JP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　</a:t>
            </a:r>
            <a:r>
              <a:rPr kumimoji="1" lang="ja-JP" alt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合成できるようになった。</a:t>
            </a:r>
            <a:endParaRPr kumimoji="1" lang="en-US" altLang="ja-JP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7" name="図 496">
            <a:extLst>
              <a:ext uri="{FF2B5EF4-FFF2-40B4-BE49-F238E27FC236}">
                <a16:creationId xmlns:a16="http://schemas.microsoft.com/office/drawing/2014/main" id="{ABBAF9E3-551F-4ADE-8AD0-47F06F395D6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946723" y="31175995"/>
            <a:ext cx="6341759" cy="5094636"/>
          </a:xfrm>
          <a:prstGeom prst="rect">
            <a:avLst/>
          </a:prstGeom>
        </p:spPr>
      </p:pic>
      <p:pic>
        <p:nvPicPr>
          <p:cNvPr id="498" name="図 497">
            <a:extLst>
              <a:ext uri="{FF2B5EF4-FFF2-40B4-BE49-F238E27FC236}">
                <a16:creationId xmlns:a16="http://schemas.microsoft.com/office/drawing/2014/main" id="{7EFEE0C0-F113-49C6-BC2B-FC7B7EBF990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55843" y="31163311"/>
            <a:ext cx="6307742" cy="5063005"/>
          </a:xfrm>
          <a:prstGeom prst="rect">
            <a:avLst/>
          </a:prstGeom>
        </p:spPr>
      </p:pic>
      <p:sp>
        <p:nvSpPr>
          <p:cNvPr id="499" name="正方形/長方形 498">
            <a:extLst>
              <a:ext uri="{FF2B5EF4-FFF2-40B4-BE49-F238E27FC236}">
                <a16:creationId xmlns:a16="http://schemas.microsoft.com/office/drawing/2014/main" id="{2F1FF812-0B36-4543-A797-E0F26CC993B8}"/>
              </a:ext>
            </a:extLst>
          </p:cNvPr>
          <p:cNvSpPr/>
          <p:nvPr/>
        </p:nvSpPr>
        <p:spPr>
          <a:xfrm>
            <a:off x="15650836" y="36664497"/>
            <a:ext cx="14367634" cy="1743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テキスト ボックス 499">
            <a:extLst>
              <a:ext uri="{FF2B5EF4-FFF2-40B4-BE49-F238E27FC236}">
                <a16:creationId xmlns:a16="http://schemas.microsoft.com/office/drawing/2014/main" id="{3D779C91-C9EE-4ACD-954C-F8B217283589}"/>
              </a:ext>
            </a:extLst>
          </p:cNvPr>
          <p:cNvSpPr txBox="1"/>
          <p:nvPr/>
        </p:nvSpPr>
        <p:spPr>
          <a:xfrm>
            <a:off x="15858963" y="36737556"/>
            <a:ext cx="1357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・ </a:t>
            </a:r>
            <a:r>
              <a:rPr kumimoji="1" lang="en-US" altLang="ja-JP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</a:t>
            </a:r>
            <a:r>
              <a:rPr kumimoji="1" lang="ja-JP" alt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が低いほど飽和磁化が増加したことから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結晶性が向上したことが分かった。</a:t>
            </a:r>
            <a:endParaRPr kumimoji="1" lang="ja-JP" altLang="en-US" sz="2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" name="テキスト ボックス 500">
            <a:extLst>
              <a:ext uri="{FF2B5EF4-FFF2-40B4-BE49-F238E27FC236}">
                <a16:creationId xmlns:a16="http://schemas.microsoft.com/office/drawing/2014/main" id="{13801E8E-687F-461C-899A-2B6C0CDD43E5}"/>
              </a:ext>
            </a:extLst>
          </p:cNvPr>
          <p:cNvSpPr txBox="1"/>
          <p:nvPr/>
        </p:nvSpPr>
        <p:spPr>
          <a:xfrm>
            <a:off x="15858963" y="37374857"/>
            <a:ext cx="13679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・ 中空化処理後に飽和磁化が増加したことから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、シリカが溶解することで単位質量あたりの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磁化が増加したと考えられる。</a:t>
            </a:r>
            <a:endParaRPr kumimoji="1" lang="ja-JP" altLang="en-US" sz="2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" name="テキスト ボックス 501">
            <a:extLst>
              <a:ext uri="{FF2B5EF4-FFF2-40B4-BE49-F238E27FC236}">
                <a16:creationId xmlns:a16="http://schemas.microsoft.com/office/drawing/2014/main" id="{7F17E63E-F5DC-422B-B145-8F655E3208B0}"/>
              </a:ext>
            </a:extLst>
          </p:cNvPr>
          <p:cNvSpPr txBox="1"/>
          <p:nvPr/>
        </p:nvSpPr>
        <p:spPr>
          <a:xfrm>
            <a:off x="16605940" y="36213084"/>
            <a:ext cx="5315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Fig. </a:t>
            </a:r>
            <a:r>
              <a:rPr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各</a:t>
            </a:r>
            <a:r>
              <a:rPr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</a:t>
            </a:r>
            <a:r>
              <a:rPr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MnFe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中空粒子の磁化曲線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" name="テキスト ボックス 502">
            <a:extLst>
              <a:ext uri="{FF2B5EF4-FFF2-40B4-BE49-F238E27FC236}">
                <a16:creationId xmlns:a16="http://schemas.microsoft.com/office/drawing/2014/main" id="{4A90A4B3-AA73-4024-9D86-31F3AF48B1BD}"/>
              </a:ext>
            </a:extLst>
          </p:cNvPr>
          <p:cNvSpPr txBox="1"/>
          <p:nvPr/>
        </p:nvSpPr>
        <p:spPr>
          <a:xfrm>
            <a:off x="22973938" y="36179386"/>
            <a:ext cx="5596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Fig. pH=10</a:t>
            </a:r>
            <a:r>
              <a:rPr lang="ja-JP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の試料の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中空化処理前後の磁化曲線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4513831-3251-434F-8160-C2F46AD3D176}"/>
              </a:ext>
            </a:extLst>
          </p:cNvPr>
          <p:cNvSpPr txBox="1"/>
          <p:nvPr/>
        </p:nvSpPr>
        <p:spPr>
          <a:xfrm>
            <a:off x="8173036" y="26138016"/>
            <a:ext cx="1522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②</a:t>
            </a:r>
            <a:endParaRPr kumimoji="1" lang="ja-JP" altLang="en-US" sz="3200" b="1" dirty="0"/>
          </a:p>
        </p:txBody>
      </p:sp>
      <p:sp>
        <p:nvSpPr>
          <p:cNvPr id="504" name="テキスト ボックス 503">
            <a:extLst>
              <a:ext uri="{FF2B5EF4-FFF2-40B4-BE49-F238E27FC236}">
                <a16:creationId xmlns:a16="http://schemas.microsoft.com/office/drawing/2014/main" id="{EB4F5763-EC84-49A1-A57C-0997054B8C82}"/>
              </a:ext>
            </a:extLst>
          </p:cNvPr>
          <p:cNvSpPr txBox="1"/>
          <p:nvPr/>
        </p:nvSpPr>
        <p:spPr>
          <a:xfrm>
            <a:off x="604170" y="23601130"/>
            <a:ext cx="1522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1353846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26799</TotalTime>
  <Words>912</Words>
  <Application>Microsoft Office PowerPoint</Application>
  <PresentationFormat>ユーザー設定</PresentationFormat>
  <Paragraphs>152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Segoe UI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Structure and Surface Basic Properties of Ba-Y2O3  Catalyst for Direct Decomposition of NO</dc:title>
  <dc:creator>yasuyuki</dc:creator>
  <cp:lastModifiedBy>大藪　伶一郎</cp:lastModifiedBy>
  <cp:revision>1131</cp:revision>
  <cp:lastPrinted>2019-10-21T07:03:22Z</cp:lastPrinted>
  <dcterms:created xsi:type="dcterms:W3CDTF">2010-11-01T08:25:28Z</dcterms:created>
  <dcterms:modified xsi:type="dcterms:W3CDTF">2022-03-07T04:06:12Z</dcterms:modified>
</cp:coreProperties>
</file>