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21386800" cy="302799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444" y="-56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4955545"/>
            <a:ext cx="18178780" cy="10541917"/>
          </a:xfrm>
        </p:spPr>
        <p:txBody>
          <a:bodyPr anchor="b"/>
          <a:lstStyle>
            <a:lvl1pPr algn="ctr">
              <a:defRPr sz="14033"/>
            </a:lvl1pPr>
          </a:lstStyle>
          <a:p>
            <a:r>
              <a:rPr lang="ja-JP" altLang="en-US"/>
              <a:t>マスター タイトルの書式設定</a:t>
            </a:r>
            <a:endParaRPr lang="en-US" dirty="0"/>
          </a:p>
        </p:txBody>
      </p:sp>
      <p:sp>
        <p:nvSpPr>
          <p:cNvPr id="3" name="Subtitle 2"/>
          <p:cNvSpPr>
            <a:spLocks noGrp="1"/>
          </p:cNvSpPr>
          <p:nvPr>
            <p:ph type="subTitle" idx="1"/>
          </p:nvPr>
        </p:nvSpPr>
        <p:spPr>
          <a:xfrm>
            <a:off x="2673350" y="15903998"/>
            <a:ext cx="16040100" cy="7310649"/>
          </a:xfrm>
        </p:spPr>
        <p:txBody>
          <a:bodyPr/>
          <a:lstStyle>
            <a:lvl1pPr marL="0" indent="0" algn="ctr">
              <a:buNone/>
              <a:defRPr sz="5613"/>
            </a:lvl1pPr>
            <a:lvl2pPr marL="1069345" indent="0" algn="ctr">
              <a:buNone/>
              <a:defRPr sz="4678"/>
            </a:lvl2pPr>
            <a:lvl3pPr marL="2138690" indent="0" algn="ctr">
              <a:buNone/>
              <a:defRPr sz="4210"/>
            </a:lvl3pPr>
            <a:lvl4pPr marL="3208035" indent="0" algn="ctr">
              <a:buNone/>
              <a:defRPr sz="3742"/>
            </a:lvl4pPr>
            <a:lvl5pPr marL="4277380" indent="0" algn="ctr">
              <a:buNone/>
              <a:defRPr sz="3742"/>
            </a:lvl5pPr>
            <a:lvl6pPr marL="5346725" indent="0" algn="ctr">
              <a:buNone/>
              <a:defRPr sz="3742"/>
            </a:lvl6pPr>
            <a:lvl7pPr marL="6416070" indent="0" algn="ctr">
              <a:buNone/>
              <a:defRPr sz="3742"/>
            </a:lvl7pPr>
            <a:lvl8pPr marL="7485416" indent="0" algn="ctr">
              <a:buNone/>
              <a:defRPr sz="3742"/>
            </a:lvl8pPr>
            <a:lvl9pPr marL="8554761" indent="0" algn="ctr">
              <a:buNone/>
              <a:defRPr sz="374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227963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168086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4930" y="1612128"/>
            <a:ext cx="4611529" cy="2566087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70344" y="1612128"/>
            <a:ext cx="13567251" cy="25660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285860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112882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9205" y="7548975"/>
            <a:ext cx="18446115" cy="12595626"/>
          </a:xfrm>
        </p:spPr>
        <p:txBody>
          <a:bodyPr anchor="b"/>
          <a:lstStyle>
            <a:lvl1pPr>
              <a:defRPr sz="1403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9205" y="20263761"/>
            <a:ext cx="18446115" cy="6623742"/>
          </a:xfrm>
        </p:spPr>
        <p:txBody>
          <a:bodyPr/>
          <a:lstStyle>
            <a:lvl1pPr marL="0" indent="0">
              <a:buNone/>
              <a:defRPr sz="5613">
                <a:solidFill>
                  <a:schemeClr val="tx1"/>
                </a:solidFill>
              </a:defRPr>
            </a:lvl1pPr>
            <a:lvl2pPr marL="1069345" indent="0">
              <a:buNone/>
              <a:defRPr sz="4678">
                <a:solidFill>
                  <a:schemeClr val="tx1">
                    <a:tint val="75000"/>
                  </a:schemeClr>
                </a:solidFill>
              </a:defRPr>
            </a:lvl2pPr>
            <a:lvl3pPr marL="2138690" indent="0">
              <a:buNone/>
              <a:defRPr sz="4210">
                <a:solidFill>
                  <a:schemeClr val="tx1">
                    <a:tint val="75000"/>
                  </a:schemeClr>
                </a:solidFill>
              </a:defRPr>
            </a:lvl3pPr>
            <a:lvl4pPr marL="3208035" indent="0">
              <a:buNone/>
              <a:defRPr sz="3742">
                <a:solidFill>
                  <a:schemeClr val="tx1">
                    <a:tint val="75000"/>
                  </a:schemeClr>
                </a:solidFill>
              </a:defRPr>
            </a:lvl4pPr>
            <a:lvl5pPr marL="4277380" indent="0">
              <a:buNone/>
              <a:defRPr sz="3742">
                <a:solidFill>
                  <a:schemeClr val="tx1">
                    <a:tint val="75000"/>
                  </a:schemeClr>
                </a:solidFill>
              </a:defRPr>
            </a:lvl5pPr>
            <a:lvl6pPr marL="5346725" indent="0">
              <a:buNone/>
              <a:defRPr sz="3742">
                <a:solidFill>
                  <a:schemeClr val="tx1">
                    <a:tint val="75000"/>
                  </a:schemeClr>
                </a:solidFill>
              </a:defRPr>
            </a:lvl6pPr>
            <a:lvl7pPr marL="6416070" indent="0">
              <a:buNone/>
              <a:defRPr sz="3742">
                <a:solidFill>
                  <a:schemeClr val="tx1">
                    <a:tint val="75000"/>
                  </a:schemeClr>
                </a:solidFill>
              </a:defRPr>
            </a:lvl7pPr>
            <a:lvl8pPr marL="7485416" indent="0">
              <a:buNone/>
              <a:defRPr sz="3742">
                <a:solidFill>
                  <a:schemeClr val="tx1">
                    <a:tint val="75000"/>
                  </a:schemeClr>
                </a:solidFill>
              </a:defRPr>
            </a:lvl8pPr>
            <a:lvl9pPr marL="8554761" indent="0">
              <a:buNone/>
              <a:defRPr sz="374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416033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70343" y="8060641"/>
            <a:ext cx="9089390" cy="192123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0827068" y="8060641"/>
            <a:ext cx="9089390" cy="192123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38180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73128" y="1612135"/>
            <a:ext cx="18446115" cy="585272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73131" y="7422802"/>
            <a:ext cx="9047617" cy="3637800"/>
          </a:xfrm>
        </p:spPr>
        <p:txBody>
          <a:bodyPr anchor="b"/>
          <a:lstStyle>
            <a:lvl1pPr marL="0" indent="0">
              <a:buNone/>
              <a:defRPr sz="5613" b="1"/>
            </a:lvl1pPr>
            <a:lvl2pPr marL="1069345" indent="0">
              <a:buNone/>
              <a:defRPr sz="4678" b="1"/>
            </a:lvl2pPr>
            <a:lvl3pPr marL="2138690" indent="0">
              <a:buNone/>
              <a:defRPr sz="4210" b="1"/>
            </a:lvl3pPr>
            <a:lvl4pPr marL="3208035" indent="0">
              <a:buNone/>
              <a:defRPr sz="3742" b="1"/>
            </a:lvl4pPr>
            <a:lvl5pPr marL="4277380" indent="0">
              <a:buNone/>
              <a:defRPr sz="3742" b="1"/>
            </a:lvl5pPr>
            <a:lvl6pPr marL="5346725" indent="0">
              <a:buNone/>
              <a:defRPr sz="3742" b="1"/>
            </a:lvl6pPr>
            <a:lvl7pPr marL="6416070" indent="0">
              <a:buNone/>
              <a:defRPr sz="3742" b="1"/>
            </a:lvl7pPr>
            <a:lvl8pPr marL="7485416" indent="0">
              <a:buNone/>
              <a:defRPr sz="3742" b="1"/>
            </a:lvl8pPr>
            <a:lvl9pPr marL="8554761" indent="0">
              <a:buNone/>
              <a:defRPr sz="3742" b="1"/>
            </a:lvl9pPr>
          </a:lstStyle>
          <a:p>
            <a:pPr lvl="0"/>
            <a:r>
              <a:rPr lang="ja-JP" altLang="en-US"/>
              <a:t>マスター テキストの書式設定</a:t>
            </a:r>
          </a:p>
        </p:txBody>
      </p:sp>
      <p:sp>
        <p:nvSpPr>
          <p:cNvPr id="4" name="Content Placeholder 3"/>
          <p:cNvSpPr>
            <a:spLocks noGrp="1"/>
          </p:cNvSpPr>
          <p:nvPr>
            <p:ph sz="half" idx="2"/>
          </p:nvPr>
        </p:nvSpPr>
        <p:spPr>
          <a:xfrm>
            <a:off x="1473131" y="11060602"/>
            <a:ext cx="9047617" cy="162684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0827068" y="7422802"/>
            <a:ext cx="9092176" cy="3637800"/>
          </a:xfrm>
        </p:spPr>
        <p:txBody>
          <a:bodyPr anchor="b"/>
          <a:lstStyle>
            <a:lvl1pPr marL="0" indent="0">
              <a:buNone/>
              <a:defRPr sz="5613" b="1"/>
            </a:lvl1pPr>
            <a:lvl2pPr marL="1069345" indent="0">
              <a:buNone/>
              <a:defRPr sz="4678" b="1"/>
            </a:lvl2pPr>
            <a:lvl3pPr marL="2138690" indent="0">
              <a:buNone/>
              <a:defRPr sz="4210" b="1"/>
            </a:lvl3pPr>
            <a:lvl4pPr marL="3208035" indent="0">
              <a:buNone/>
              <a:defRPr sz="3742" b="1"/>
            </a:lvl4pPr>
            <a:lvl5pPr marL="4277380" indent="0">
              <a:buNone/>
              <a:defRPr sz="3742" b="1"/>
            </a:lvl5pPr>
            <a:lvl6pPr marL="5346725" indent="0">
              <a:buNone/>
              <a:defRPr sz="3742" b="1"/>
            </a:lvl6pPr>
            <a:lvl7pPr marL="6416070" indent="0">
              <a:buNone/>
              <a:defRPr sz="3742" b="1"/>
            </a:lvl7pPr>
            <a:lvl8pPr marL="7485416" indent="0">
              <a:buNone/>
              <a:defRPr sz="3742" b="1"/>
            </a:lvl8pPr>
            <a:lvl9pPr marL="8554761" indent="0">
              <a:buNone/>
              <a:defRPr sz="3742" b="1"/>
            </a:lvl9pPr>
          </a:lstStyle>
          <a:p>
            <a:pPr lvl="0"/>
            <a:r>
              <a:rPr lang="ja-JP" altLang="en-US"/>
              <a:t>マスター テキストの書式設定</a:t>
            </a:r>
          </a:p>
        </p:txBody>
      </p:sp>
      <p:sp>
        <p:nvSpPr>
          <p:cNvPr id="6" name="Content Placeholder 5"/>
          <p:cNvSpPr>
            <a:spLocks noGrp="1"/>
          </p:cNvSpPr>
          <p:nvPr>
            <p:ph sz="quarter" idx="4"/>
          </p:nvPr>
        </p:nvSpPr>
        <p:spPr>
          <a:xfrm>
            <a:off x="10827068" y="11060602"/>
            <a:ext cx="9092176" cy="162684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277591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261995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389078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73128" y="2018665"/>
            <a:ext cx="6897800" cy="7065328"/>
          </a:xfrm>
        </p:spPr>
        <p:txBody>
          <a:bodyPr anchor="b"/>
          <a:lstStyle>
            <a:lvl1pPr>
              <a:defRPr sz="7484"/>
            </a:lvl1pPr>
          </a:lstStyle>
          <a:p>
            <a:r>
              <a:rPr lang="ja-JP" altLang="en-US"/>
              <a:t>マスター タイトルの書式設定</a:t>
            </a:r>
            <a:endParaRPr lang="en-US" dirty="0"/>
          </a:p>
        </p:txBody>
      </p:sp>
      <p:sp>
        <p:nvSpPr>
          <p:cNvPr id="3" name="Content Placeholder 2"/>
          <p:cNvSpPr>
            <a:spLocks noGrp="1"/>
          </p:cNvSpPr>
          <p:nvPr>
            <p:ph idx="1"/>
          </p:nvPr>
        </p:nvSpPr>
        <p:spPr>
          <a:xfrm>
            <a:off x="9092175" y="4359762"/>
            <a:ext cx="10827068" cy="21518408"/>
          </a:xfrm>
        </p:spPr>
        <p:txBody>
          <a:bodyPr/>
          <a:lstStyle>
            <a:lvl1pPr>
              <a:defRPr sz="7484"/>
            </a:lvl1pPr>
            <a:lvl2pPr>
              <a:defRPr sz="6549"/>
            </a:lvl2pPr>
            <a:lvl3pPr>
              <a:defRPr sz="5613"/>
            </a:lvl3pPr>
            <a:lvl4pPr>
              <a:defRPr sz="4678"/>
            </a:lvl4pPr>
            <a:lvl5pPr>
              <a:defRPr sz="4678"/>
            </a:lvl5pPr>
            <a:lvl6pPr>
              <a:defRPr sz="4678"/>
            </a:lvl6pPr>
            <a:lvl7pPr>
              <a:defRPr sz="4678"/>
            </a:lvl7pPr>
            <a:lvl8pPr>
              <a:defRPr sz="4678"/>
            </a:lvl8pPr>
            <a:lvl9pPr>
              <a:defRPr sz="46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73128" y="9083992"/>
            <a:ext cx="6897800" cy="16829220"/>
          </a:xfrm>
        </p:spPr>
        <p:txBody>
          <a:bodyPr/>
          <a:lstStyle>
            <a:lvl1pPr marL="0" indent="0">
              <a:buNone/>
              <a:defRPr sz="3742"/>
            </a:lvl1pPr>
            <a:lvl2pPr marL="1069345" indent="0">
              <a:buNone/>
              <a:defRPr sz="3274"/>
            </a:lvl2pPr>
            <a:lvl3pPr marL="2138690" indent="0">
              <a:buNone/>
              <a:defRPr sz="2807"/>
            </a:lvl3pPr>
            <a:lvl4pPr marL="3208035" indent="0">
              <a:buNone/>
              <a:defRPr sz="2339"/>
            </a:lvl4pPr>
            <a:lvl5pPr marL="4277380" indent="0">
              <a:buNone/>
              <a:defRPr sz="2339"/>
            </a:lvl5pPr>
            <a:lvl6pPr marL="5346725" indent="0">
              <a:buNone/>
              <a:defRPr sz="2339"/>
            </a:lvl6pPr>
            <a:lvl7pPr marL="6416070" indent="0">
              <a:buNone/>
              <a:defRPr sz="2339"/>
            </a:lvl7pPr>
            <a:lvl8pPr marL="7485416" indent="0">
              <a:buNone/>
              <a:defRPr sz="2339"/>
            </a:lvl8pPr>
            <a:lvl9pPr marL="8554761" indent="0">
              <a:buNone/>
              <a:defRPr sz="233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191462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73128" y="2018665"/>
            <a:ext cx="6897800" cy="7065328"/>
          </a:xfrm>
        </p:spPr>
        <p:txBody>
          <a:bodyPr anchor="b"/>
          <a:lstStyle>
            <a:lvl1pPr>
              <a:defRPr sz="748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092175" y="4359762"/>
            <a:ext cx="10827068" cy="21518408"/>
          </a:xfrm>
        </p:spPr>
        <p:txBody>
          <a:bodyPr anchor="t"/>
          <a:lstStyle>
            <a:lvl1pPr marL="0" indent="0">
              <a:buNone/>
              <a:defRPr sz="7484"/>
            </a:lvl1pPr>
            <a:lvl2pPr marL="1069345" indent="0">
              <a:buNone/>
              <a:defRPr sz="6549"/>
            </a:lvl2pPr>
            <a:lvl3pPr marL="2138690" indent="0">
              <a:buNone/>
              <a:defRPr sz="5613"/>
            </a:lvl3pPr>
            <a:lvl4pPr marL="3208035" indent="0">
              <a:buNone/>
              <a:defRPr sz="4678"/>
            </a:lvl4pPr>
            <a:lvl5pPr marL="4277380" indent="0">
              <a:buNone/>
              <a:defRPr sz="4678"/>
            </a:lvl5pPr>
            <a:lvl6pPr marL="5346725" indent="0">
              <a:buNone/>
              <a:defRPr sz="4678"/>
            </a:lvl6pPr>
            <a:lvl7pPr marL="6416070" indent="0">
              <a:buNone/>
              <a:defRPr sz="4678"/>
            </a:lvl7pPr>
            <a:lvl8pPr marL="7485416" indent="0">
              <a:buNone/>
              <a:defRPr sz="4678"/>
            </a:lvl8pPr>
            <a:lvl9pPr marL="8554761" indent="0">
              <a:buNone/>
              <a:defRPr sz="467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73128" y="9083992"/>
            <a:ext cx="6897800" cy="16829220"/>
          </a:xfrm>
        </p:spPr>
        <p:txBody>
          <a:bodyPr/>
          <a:lstStyle>
            <a:lvl1pPr marL="0" indent="0">
              <a:buNone/>
              <a:defRPr sz="3742"/>
            </a:lvl1pPr>
            <a:lvl2pPr marL="1069345" indent="0">
              <a:buNone/>
              <a:defRPr sz="3274"/>
            </a:lvl2pPr>
            <a:lvl3pPr marL="2138690" indent="0">
              <a:buNone/>
              <a:defRPr sz="2807"/>
            </a:lvl3pPr>
            <a:lvl4pPr marL="3208035" indent="0">
              <a:buNone/>
              <a:defRPr sz="2339"/>
            </a:lvl4pPr>
            <a:lvl5pPr marL="4277380" indent="0">
              <a:buNone/>
              <a:defRPr sz="2339"/>
            </a:lvl5pPr>
            <a:lvl6pPr marL="5346725" indent="0">
              <a:buNone/>
              <a:defRPr sz="2339"/>
            </a:lvl6pPr>
            <a:lvl7pPr marL="6416070" indent="0">
              <a:buNone/>
              <a:defRPr sz="2339"/>
            </a:lvl7pPr>
            <a:lvl8pPr marL="7485416" indent="0">
              <a:buNone/>
              <a:defRPr sz="2339"/>
            </a:lvl8pPr>
            <a:lvl9pPr marL="8554761" indent="0">
              <a:buNone/>
              <a:defRPr sz="233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B06983-B014-4086-8419-12C019E6BC37}"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106583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343" y="1612135"/>
            <a:ext cx="18446115" cy="5852729"/>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70343" y="8060641"/>
            <a:ext cx="18446115" cy="192123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470343" y="28065058"/>
            <a:ext cx="4812030" cy="1612128"/>
          </a:xfrm>
          <a:prstGeom prst="rect">
            <a:avLst/>
          </a:prstGeom>
        </p:spPr>
        <p:txBody>
          <a:bodyPr vert="horz" lIns="91440" tIns="45720" rIns="91440" bIns="45720" rtlCol="0" anchor="ctr"/>
          <a:lstStyle>
            <a:lvl1pPr algn="l">
              <a:defRPr sz="2807">
                <a:solidFill>
                  <a:schemeClr val="tx1">
                    <a:tint val="75000"/>
                  </a:schemeClr>
                </a:solidFill>
              </a:defRPr>
            </a:lvl1pPr>
          </a:lstStyle>
          <a:p>
            <a:fld id="{F1B06983-B014-4086-8419-12C019E6BC37}" type="datetimeFigureOut">
              <a:rPr kumimoji="1" lang="ja-JP" altLang="en-US" smtClean="0"/>
              <a:t>2022/2/24</a:t>
            </a:fld>
            <a:endParaRPr kumimoji="1" lang="ja-JP" altLang="en-US"/>
          </a:p>
        </p:txBody>
      </p:sp>
      <p:sp>
        <p:nvSpPr>
          <p:cNvPr id="5" name="Footer Placeholder 4"/>
          <p:cNvSpPr>
            <a:spLocks noGrp="1"/>
          </p:cNvSpPr>
          <p:nvPr>
            <p:ph type="ftr" sz="quarter" idx="3"/>
          </p:nvPr>
        </p:nvSpPr>
        <p:spPr>
          <a:xfrm>
            <a:off x="7084378" y="28065058"/>
            <a:ext cx="7218045" cy="1612128"/>
          </a:xfrm>
          <a:prstGeom prst="rect">
            <a:avLst/>
          </a:prstGeom>
        </p:spPr>
        <p:txBody>
          <a:bodyPr vert="horz" lIns="91440" tIns="45720" rIns="91440" bIns="45720" rtlCol="0" anchor="ctr"/>
          <a:lstStyle>
            <a:lvl1pPr algn="ctr">
              <a:defRPr sz="280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04428" y="28065058"/>
            <a:ext cx="4812030" cy="1612128"/>
          </a:xfrm>
          <a:prstGeom prst="rect">
            <a:avLst/>
          </a:prstGeom>
        </p:spPr>
        <p:txBody>
          <a:bodyPr vert="horz" lIns="91440" tIns="45720" rIns="91440" bIns="45720" rtlCol="0" anchor="ctr"/>
          <a:lstStyle>
            <a:lvl1pPr algn="r">
              <a:defRPr sz="2807">
                <a:solidFill>
                  <a:schemeClr val="tx1">
                    <a:tint val="75000"/>
                  </a:schemeClr>
                </a:solidFill>
              </a:defRPr>
            </a:lvl1pPr>
          </a:lstStyle>
          <a:p>
            <a:fld id="{9BE80A0C-A451-4395-843F-6E07F1008706}" type="slidenum">
              <a:rPr kumimoji="1" lang="ja-JP" altLang="en-US" smtClean="0"/>
              <a:t>‹#›</a:t>
            </a:fld>
            <a:endParaRPr kumimoji="1" lang="ja-JP" altLang="en-US"/>
          </a:p>
        </p:txBody>
      </p:sp>
    </p:spTree>
    <p:extLst>
      <p:ext uri="{BB962C8B-B14F-4D97-AF65-F5344CB8AC3E}">
        <p14:creationId xmlns:p14="http://schemas.microsoft.com/office/powerpoint/2010/main" val="37441746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138690" rtl="0" eaLnBrk="1" latinLnBrk="0" hangingPunct="1">
        <a:lnSpc>
          <a:spcPct val="90000"/>
        </a:lnSpc>
        <a:spcBef>
          <a:spcPct val="0"/>
        </a:spcBef>
        <a:buNone/>
        <a:defRPr kumimoji="1" sz="10291" kern="1200">
          <a:solidFill>
            <a:schemeClr val="tx1"/>
          </a:solidFill>
          <a:latin typeface="+mj-lt"/>
          <a:ea typeface="+mj-ea"/>
          <a:cs typeface="+mj-cs"/>
        </a:defRPr>
      </a:lvl1pPr>
    </p:titleStyle>
    <p:bodyStyle>
      <a:lvl1pPr marL="534673" indent="-534673" algn="l" defTabSz="2138690" rtl="0" eaLnBrk="1" latinLnBrk="0" hangingPunct="1">
        <a:lnSpc>
          <a:spcPct val="90000"/>
        </a:lnSpc>
        <a:spcBef>
          <a:spcPts val="2339"/>
        </a:spcBef>
        <a:buFont typeface="Arial" panose="020B0604020202020204" pitchFamily="34" charset="0"/>
        <a:buChar char="•"/>
        <a:defRPr kumimoji="1" sz="6549" kern="1200">
          <a:solidFill>
            <a:schemeClr val="tx1"/>
          </a:solidFill>
          <a:latin typeface="+mn-lt"/>
          <a:ea typeface="+mn-ea"/>
          <a:cs typeface="+mn-cs"/>
        </a:defRPr>
      </a:lvl1pPr>
      <a:lvl2pPr marL="1604018" indent="-534673" algn="l" defTabSz="2138690" rtl="0" eaLnBrk="1" latinLnBrk="0" hangingPunct="1">
        <a:lnSpc>
          <a:spcPct val="90000"/>
        </a:lnSpc>
        <a:spcBef>
          <a:spcPts val="1169"/>
        </a:spcBef>
        <a:buFont typeface="Arial" panose="020B0604020202020204" pitchFamily="34" charset="0"/>
        <a:buChar char="•"/>
        <a:defRPr kumimoji="1" sz="5613" kern="1200">
          <a:solidFill>
            <a:schemeClr val="tx1"/>
          </a:solidFill>
          <a:latin typeface="+mn-lt"/>
          <a:ea typeface="+mn-ea"/>
          <a:cs typeface="+mn-cs"/>
        </a:defRPr>
      </a:lvl2pPr>
      <a:lvl3pPr marL="2673363" indent="-534673" algn="l" defTabSz="2138690" rtl="0" eaLnBrk="1" latinLnBrk="0" hangingPunct="1">
        <a:lnSpc>
          <a:spcPct val="90000"/>
        </a:lnSpc>
        <a:spcBef>
          <a:spcPts val="1169"/>
        </a:spcBef>
        <a:buFont typeface="Arial" panose="020B0604020202020204" pitchFamily="34" charset="0"/>
        <a:buChar char="•"/>
        <a:defRPr kumimoji="1" sz="4678" kern="1200">
          <a:solidFill>
            <a:schemeClr val="tx1"/>
          </a:solidFill>
          <a:latin typeface="+mn-lt"/>
          <a:ea typeface="+mn-ea"/>
          <a:cs typeface="+mn-cs"/>
        </a:defRPr>
      </a:lvl3pPr>
      <a:lvl4pPr marL="3742708" indent="-534673" algn="l" defTabSz="2138690" rtl="0" eaLnBrk="1" latinLnBrk="0" hangingPunct="1">
        <a:lnSpc>
          <a:spcPct val="90000"/>
        </a:lnSpc>
        <a:spcBef>
          <a:spcPts val="1169"/>
        </a:spcBef>
        <a:buFont typeface="Arial" panose="020B0604020202020204" pitchFamily="34" charset="0"/>
        <a:buChar char="•"/>
        <a:defRPr kumimoji="1" sz="4210" kern="1200">
          <a:solidFill>
            <a:schemeClr val="tx1"/>
          </a:solidFill>
          <a:latin typeface="+mn-lt"/>
          <a:ea typeface="+mn-ea"/>
          <a:cs typeface="+mn-cs"/>
        </a:defRPr>
      </a:lvl4pPr>
      <a:lvl5pPr marL="4812053" indent="-534673" algn="l" defTabSz="2138690" rtl="0" eaLnBrk="1" latinLnBrk="0" hangingPunct="1">
        <a:lnSpc>
          <a:spcPct val="90000"/>
        </a:lnSpc>
        <a:spcBef>
          <a:spcPts val="1169"/>
        </a:spcBef>
        <a:buFont typeface="Arial" panose="020B0604020202020204" pitchFamily="34" charset="0"/>
        <a:buChar char="•"/>
        <a:defRPr kumimoji="1" sz="4210" kern="1200">
          <a:solidFill>
            <a:schemeClr val="tx1"/>
          </a:solidFill>
          <a:latin typeface="+mn-lt"/>
          <a:ea typeface="+mn-ea"/>
          <a:cs typeface="+mn-cs"/>
        </a:defRPr>
      </a:lvl5pPr>
      <a:lvl6pPr marL="5881398" indent="-534673" algn="l" defTabSz="2138690" rtl="0" eaLnBrk="1" latinLnBrk="0" hangingPunct="1">
        <a:lnSpc>
          <a:spcPct val="90000"/>
        </a:lnSpc>
        <a:spcBef>
          <a:spcPts val="1169"/>
        </a:spcBef>
        <a:buFont typeface="Arial" panose="020B0604020202020204" pitchFamily="34" charset="0"/>
        <a:buChar char="•"/>
        <a:defRPr kumimoji="1" sz="4210" kern="1200">
          <a:solidFill>
            <a:schemeClr val="tx1"/>
          </a:solidFill>
          <a:latin typeface="+mn-lt"/>
          <a:ea typeface="+mn-ea"/>
          <a:cs typeface="+mn-cs"/>
        </a:defRPr>
      </a:lvl6pPr>
      <a:lvl7pPr marL="6950743" indent="-534673" algn="l" defTabSz="2138690" rtl="0" eaLnBrk="1" latinLnBrk="0" hangingPunct="1">
        <a:lnSpc>
          <a:spcPct val="90000"/>
        </a:lnSpc>
        <a:spcBef>
          <a:spcPts val="1169"/>
        </a:spcBef>
        <a:buFont typeface="Arial" panose="020B0604020202020204" pitchFamily="34" charset="0"/>
        <a:buChar char="•"/>
        <a:defRPr kumimoji="1" sz="4210" kern="1200">
          <a:solidFill>
            <a:schemeClr val="tx1"/>
          </a:solidFill>
          <a:latin typeface="+mn-lt"/>
          <a:ea typeface="+mn-ea"/>
          <a:cs typeface="+mn-cs"/>
        </a:defRPr>
      </a:lvl7pPr>
      <a:lvl8pPr marL="8020088" indent="-534673" algn="l" defTabSz="2138690" rtl="0" eaLnBrk="1" latinLnBrk="0" hangingPunct="1">
        <a:lnSpc>
          <a:spcPct val="90000"/>
        </a:lnSpc>
        <a:spcBef>
          <a:spcPts val="1169"/>
        </a:spcBef>
        <a:buFont typeface="Arial" panose="020B0604020202020204" pitchFamily="34" charset="0"/>
        <a:buChar char="•"/>
        <a:defRPr kumimoji="1" sz="4210" kern="1200">
          <a:solidFill>
            <a:schemeClr val="tx1"/>
          </a:solidFill>
          <a:latin typeface="+mn-lt"/>
          <a:ea typeface="+mn-ea"/>
          <a:cs typeface="+mn-cs"/>
        </a:defRPr>
      </a:lvl8pPr>
      <a:lvl9pPr marL="9089433" indent="-534673" algn="l" defTabSz="2138690" rtl="0" eaLnBrk="1" latinLnBrk="0" hangingPunct="1">
        <a:lnSpc>
          <a:spcPct val="90000"/>
        </a:lnSpc>
        <a:spcBef>
          <a:spcPts val="1169"/>
        </a:spcBef>
        <a:buFont typeface="Arial" panose="020B0604020202020204" pitchFamily="34" charset="0"/>
        <a:buChar char="•"/>
        <a:defRPr kumimoji="1" sz="4210" kern="1200">
          <a:solidFill>
            <a:schemeClr val="tx1"/>
          </a:solidFill>
          <a:latin typeface="+mn-lt"/>
          <a:ea typeface="+mn-ea"/>
          <a:cs typeface="+mn-cs"/>
        </a:defRPr>
      </a:lvl9pPr>
    </p:bodyStyle>
    <p:otherStyle>
      <a:defPPr>
        <a:defRPr lang="en-US"/>
      </a:defPPr>
      <a:lvl1pPr marL="0" algn="l" defTabSz="2138690" rtl="0" eaLnBrk="1" latinLnBrk="0" hangingPunct="1">
        <a:defRPr kumimoji="1" sz="4210" kern="1200">
          <a:solidFill>
            <a:schemeClr val="tx1"/>
          </a:solidFill>
          <a:latin typeface="+mn-lt"/>
          <a:ea typeface="+mn-ea"/>
          <a:cs typeface="+mn-cs"/>
        </a:defRPr>
      </a:lvl1pPr>
      <a:lvl2pPr marL="1069345" algn="l" defTabSz="2138690" rtl="0" eaLnBrk="1" latinLnBrk="0" hangingPunct="1">
        <a:defRPr kumimoji="1" sz="4210" kern="1200">
          <a:solidFill>
            <a:schemeClr val="tx1"/>
          </a:solidFill>
          <a:latin typeface="+mn-lt"/>
          <a:ea typeface="+mn-ea"/>
          <a:cs typeface="+mn-cs"/>
        </a:defRPr>
      </a:lvl2pPr>
      <a:lvl3pPr marL="2138690" algn="l" defTabSz="2138690" rtl="0" eaLnBrk="1" latinLnBrk="0" hangingPunct="1">
        <a:defRPr kumimoji="1" sz="4210" kern="1200">
          <a:solidFill>
            <a:schemeClr val="tx1"/>
          </a:solidFill>
          <a:latin typeface="+mn-lt"/>
          <a:ea typeface="+mn-ea"/>
          <a:cs typeface="+mn-cs"/>
        </a:defRPr>
      </a:lvl3pPr>
      <a:lvl4pPr marL="3208035" algn="l" defTabSz="2138690" rtl="0" eaLnBrk="1" latinLnBrk="0" hangingPunct="1">
        <a:defRPr kumimoji="1" sz="4210" kern="1200">
          <a:solidFill>
            <a:schemeClr val="tx1"/>
          </a:solidFill>
          <a:latin typeface="+mn-lt"/>
          <a:ea typeface="+mn-ea"/>
          <a:cs typeface="+mn-cs"/>
        </a:defRPr>
      </a:lvl4pPr>
      <a:lvl5pPr marL="4277380" algn="l" defTabSz="2138690" rtl="0" eaLnBrk="1" latinLnBrk="0" hangingPunct="1">
        <a:defRPr kumimoji="1" sz="4210" kern="1200">
          <a:solidFill>
            <a:schemeClr val="tx1"/>
          </a:solidFill>
          <a:latin typeface="+mn-lt"/>
          <a:ea typeface="+mn-ea"/>
          <a:cs typeface="+mn-cs"/>
        </a:defRPr>
      </a:lvl5pPr>
      <a:lvl6pPr marL="5346725" algn="l" defTabSz="2138690" rtl="0" eaLnBrk="1" latinLnBrk="0" hangingPunct="1">
        <a:defRPr kumimoji="1" sz="4210" kern="1200">
          <a:solidFill>
            <a:schemeClr val="tx1"/>
          </a:solidFill>
          <a:latin typeface="+mn-lt"/>
          <a:ea typeface="+mn-ea"/>
          <a:cs typeface="+mn-cs"/>
        </a:defRPr>
      </a:lvl6pPr>
      <a:lvl7pPr marL="6416070" algn="l" defTabSz="2138690" rtl="0" eaLnBrk="1" latinLnBrk="0" hangingPunct="1">
        <a:defRPr kumimoji="1" sz="4210" kern="1200">
          <a:solidFill>
            <a:schemeClr val="tx1"/>
          </a:solidFill>
          <a:latin typeface="+mn-lt"/>
          <a:ea typeface="+mn-ea"/>
          <a:cs typeface="+mn-cs"/>
        </a:defRPr>
      </a:lvl7pPr>
      <a:lvl8pPr marL="7485416" algn="l" defTabSz="2138690" rtl="0" eaLnBrk="1" latinLnBrk="0" hangingPunct="1">
        <a:defRPr kumimoji="1" sz="4210" kern="1200">
          <a:solidFill>
            <a:schemeClr val="tx1"/>
          </a:solidFill>
          <a:latin typeface="+mn-lt"/>
          <a:ea typeface="+mn-ea"/>
          <a:cs typeface="+mn-cs"/>
        </a:defRPr>
      </a:lvl8pPr>
      <a:lvl9pPr marL="8554761" algn="l" defTabSz="2138690" rtl="0" eaLnBrk="1" latinLnBrk="0" hangingPunct="1">
        <a:defRPr kumimoji="1" sz="4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AD2A5F36-5821-4ABB-86A6-55654A01E014}"/>
              </a:ext>
            </a:extLst>
          </p:cNvPr>
          <p:cNvSpPr/>
          <p:nvPr/>
        </p:nvSpPr>
        <p:spPr>
          <a:xfrm>
            <a:off x="10768958" y="27568547"/>
            <a:ext cx="10390616" cy="26021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099CCCC2-D707-4966-8673-640EDDC64835}"/>
              </a:ext>
            </a:extLst>
          </p:cNvPr>
          <p:cNvSpPr/>
          <p:nvPr/>
        </p:nvSpPr>
        <p:spPr>
          <a:xfrm>
            <a:off x="159818" y="15255780"/>
            <a:ext cx="10167147" cy="14914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11F3DB10-ABE8-45DF-A649-49D464981B1C}"/>
              </a:ext>
            </a:extLst>
          </p:cNvPr>
          <p:cNvSpPr/>
          <p:nvPr/>
        </p:nvSpPr>
        <p:spPr>
          <a:xfrm>
            <a:off x="10768958" y="2232213"/>
            <a:ext cx="10390616" cy="25242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正方形/長方形 75">
            <a:extLst>
              <a:ext uri="{FF2B5EF4-FFF2-40B4-BE49-F238E27FC236}">
                <a16:creationId xmlns:a16="http://schemas.microsoft.com/office/drawing/2014/main" id="{7E16BADD-8738-4042-9629-F7DE0FED58A6}"/>
              </a:ext>
            </a:extLst>
          </p:cNvPr>
          <p:cNvSpPr/>
          <p:nvPr/>
        </p:nvSpPr>
        <p:spPr>
          <a:xfrm>
            <a:off x="167686" y="12815400"/>
            <a:ext cx="10154955" cy="233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7E16BADD-8738-4042-9629-F7DE0FED58A6}"/>
              </a:ext>
            </a:extLst>
          </p:cNvPr>
          <p:cNvSpPr/>
          <p:nvPr/>
        </p:nvSpPr>
        <p:spPr>
          <a:xfrm>
            <a:off x="159818" y="2386179"/>
            <a:ext cx="10154955" cy="10312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スクリーンショットの画面&#10;&#10;自動的に生成された説明">
            <a:extLst>
              <a:ext uri="{FF2B5EF4-FFF2-40B4-BE49-F238E27FC236}">
                <a16:creationId xmlns:a16="http://schemas.microsoft.com/office/drawing/2014/main" id="{D39E518F-4A80-43F3-B0F5-B1383060C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91" y="16362522"/>
            <a:ext cx="10007564" cy="6623781"/>
          </a:xfrm>
          <a:prstGeom prst="rect">
            <a:avLst/>
          </a:prstGeom>
        </p:spPr>
      </p:pic>
      <p:sp>
        <p:nvSpPr>
          <p:cNvPr id="10" name="テキスト ボックス 9">
            <a:extLst>
              <a:ext uri="{FF2B5EF4-FFF2-40B4-BE49-F238E27FC236}">
                <a16:creationId xmlns:a16="http://schemas.microsoft.com/office/drawing/2014/main" id="{9C93048D-EA8B-4733-9DDA-56E41A3A9D29}"/>
              </a:ext>
            </a:extLst>
          </p:cNvPr>
          <p:cNvSpPr txBox="1"/>
          <p:nvPr/>
        </p:nvSpPr>
        <p:spPr>
          <a:xfrm>
            <a:off x="424318" y="22868130"/>
            <a:ext cx="4398206" cy="461665"/>
          </a:xfrm>
          <a:prstGeom prst="rect">
            <a:avLst/>
          </a:prstGeom>
          <a:noFill/>
        </p:spPr>
        <p:txBody>
          <a:bodyPr wrap="square" rtlCol="0">
            <a:spAutoFit/>
          </a:bodyPr>
          <a:lstStyle/>
          <a:p>
            <a:r>
              <a:rPr kumimoji="1" lang="ja-JP" altLang="en-US" sz="2400" b="1" dirty="0"/>
              <a:t>・</a:t>
            </a:r>
            <a:r>
              <a:rPr kumimoji="1" lang="ja-JP" altLang="en-US" sz="2400" b="1" u="sng" dirty="0"/>
              <a:t>フェライトめっき法</a:t>
            </a:r>
          </a:p>
        </p:txBody>
      </p:sp>
      <p:sp>
        <p:nvSpPr>
          <p:cNvPr id="21" name="テキスト ボックス 2">
            <a:extLst>
              <a:ext uri="{FF2B5EF4-FFF2-40B4-BE49-F238E27FC236}">
                <a16:creationId xmlns:a16="http://schemas.microsoft.com/office/drawing/2014/main" id="{99A153FC-D395-402D-AFE3-0C74ACD36C26}"/>
              </a:ext>
            </a:extLst>
          </p:cNvPr>
          <p:cNvSpPr txBox="1">
            <a:spLocks noChangeArrowheads="1"/>
          </p:cNvSpPr>
          <p:nvPr/>
        </p:nvSpPr>
        <p:spPr bwMode="auto">
          <a:xfrm>
            <a:off x="159818" y="15255780"/>
            <a:ext cx="10167147" cy="769441"/>
          </a:xfrm>
          <a:prstGeom prst="rect">
            <a:avLst/>
          </a:prstGeom>
          <a:solidFill>
            <a:srgbClr val="0070C0"/>
          </a:solid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400" b="1" dirty="0">
                <a:solidFill>
                  <a:schemeClr val="bg1"/>
                </a:solidFill>
              </a:rPr>
              <a:t>実験方法</a:t>
            </a:r>
          </a:p>
        </p:txBody>
      </p:sp>
      <p:cxnSp>
        <p:nvCxnSpPr>
          <p:cNvPr id="24" name="直線コネクタ 23">
            <a:extLst>
              <a:ext uri="{FF2B5EF4-FFF2-40B4-BE49-F238E27FC236}">
                <a16:creationId xmlns:a16="http://schemas.microsoft.com/office/drawing/2014/main" id="{B4B2E664-4D82-4BE3-8C72-2341A2838D66}"/>
              </a:ext>
            </a:extLst>
          </p:cNvPr>
          <p:cNvCxnSpPr>
            <a:cxnSpLocks/>
          </p:cNvCxnSpPr>
          <p:nvPr/>
        </p:nvCxnSpPr>
        <p:spPr>
          <a:xfrm>
            <a:off x="0" y="1932421"/>
            <a:ext cx="21386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F5F6F670-3ECD-4C29-9D8C-305AC132C9D9}"/>
              </a:ext>
            </a:extLst>
          </p:cNvPr>
          <p:cNvSpPr txBox="1"/>
          <p:nvPr/>
        </p:nvSpPr>
        <p:spPr>
          <a:xfrm>
            <a:off x="220499" y="190035"/>
            <a:ext cx="20828630" cy="923330"/>
          </a:xfrm>
          <a:prstGeom prst="rect">
            <a:avLst/>
          </a:prstGeom>
          <a:noFill/>
        </p:spPr>
        <p:txBody>
          <a:bodyPr wrap="square" rtlCol="0">
            <a:spAutoFit/>
          </a:bodyPr>
          <a:lstStyle/>
          <a:p>
            <a:pPr algn="ctr"/>
            <a:r>
              <a:rPr kumimoji="1" lang="ja-JP" altLang="en-US" sz="5400" b="1" dirty="0"/>
              <a:t>フェライト－シリカ多孔体の合成と磁気特性に関する研究</a:t>
            </a:r>
          </a:p>
        </p:txBody>
      </p:sp>
      <p:sp>
        <p:nvSpPr>
          <p:cNvPr id="38" name="テキスト ボックス 2">
            <a:extLst>
              <a:ext uri="{FF2B5EF4-FFF2-40B4-BE49-F238E27FC236}">
                <a16:creationId xmlns:a16="http://schemas.microsoft.com/office/drawing/2014/main" id="{1F6A628C-69D0-4BBE-B265-572D8E44207A}"/>
              </a:ext>
            </a:extLst>
          </p:cNvPr>
          <p:cNvSpPr txBox="1">
            <a:spLocks noChangeArrowheads="1"/>
          </p:cNvSpPr>
          <p:nvPr/>
        </p:nvSpPr>
        <p:spPr bwMode="auto">
          <a:xfrm>
            <a:off x="10762602" y="2228411"/>
            <a:ext cx="10416156" cy="769441"/>
          </a:xfrm>
          <a:prstGeom prst="rect">
            <a:avLst/>
          </a:prstGeom>
          <a:solidFill>
            <a:srgbClr val="0070C0"/>
          </a:solid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400" b="1" dirty="0">
                <a:solidFill>
                  <a:schemeClr val="bg1"/>
                </a:solidFill>
              </a:rPr>
              <a:t>結果と考察</a:t>
            </a:r>
          </a:p>
        </p:txBody>
      </p:sp>
      <p:sp>
        <p:nvSpPr>
          <p:cNvPr id="26" name="テキスト ボックス 25">
            <a:extLst>
              <a:ext uri="{FF2B5EF4-FFF2-40B4-BE49-F238E27FC236}">
                <a16:creationId xmlns:a16="http://schemas.microsoft.com/office/drawing/2014/main" id="{DBFDFD5D-A804-4973-B823-D49E323CEC7C}"/>
              </a:ext>
            </a:extLst>
          </p:cNvPr>
          <p:cNvSpPr txBox="1"/>
          <p:nvPr/>
        </p:nvSpPr>
        <p:spPr>
          <a:xfrm>
            <a:off x="11003032" y="3430196"/>
            <a:ext cx="6558421" cy="400110"/>
          </a:xfrm>
          <a:prstGeom prst="rect">
            <a:avLst/>
          </a:prstGeom>
          <a:noFill/>
        </p:spPr>
        <p:txBody>
          <a:bodyPr wrap="square" rtlCol="0">
            <a:spAutoFit/>
          </a:bodyPr>
          <a:lstStyle/>
          <a:p>
            <a:r>
              <a:rPr kumimoji="1" lang="ja-JP" altLang="en-US" b="1" dirty="0"/>
              <a:t>バルク状のシリカエアロゲルに</a:t>
            </a:r>
            <a:r>
              <a:rPr kumimoji="1" lang="en-US" altLang="ja-JP" sz="2000" b="1" dirty="0"/>
              <a:t>Fe</a:t>
            </a:r>
            <a:r>
              <a:rPr kumimoji="1" lang="en-US" altLang="ja-JP" sz="1200" b="1" dirty="0"/>
              <a:t>3</a:t>
            </a:r>
            <a:r>
              <a:rPr kumimoji="1" lang="en-US" altLang="ja-JP" sz="2000" b="1" dirty="0"/>
              <a:t>O</a:t>
            </a:r>
            <a:r>
              <a:rPr kumimoji="1" lang="en-US" altLang="ja-JP" sz="1200" b="1" dirty="0"/>
              <a:t>4</a:t>
            </a:r>
            <a:r>
              <a:rPr kumimoji="1" lang="ja-JP" altLang="en-US" b="1" dirty="0"/>
              <a:t>複合</a:t>
            </a:r>
          </a:p>
        </p:txBody>
      </p:sp>
      <p:sp>
        <p:nvSpPr>
          <p:cNvPr id="31" name="テキスト ボックス 30">
            <a:extLst>
              <a:ext uri="{FF2B5EF4-FFF2-40B4-BE49-F238E27FC236}">
                <a16:creationId xmlns:a16="http://schemas.microsoft.com/office/drawing/2014/main" id="{CF12A569-9115-4B51-9FC8-9B7A89637D1D}"/>
              </a:ext>
            </a:extLst>
          </p:cNvPr>
          <p:cNvSpPr txBox="1"/>
          <p:nvPr/>
        </p:nvSpPr>
        <p:spPr>
          <a:xfrm>
            <a:off x="10896388" y="3025870"/>
            <a:ext cx="4090307"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800" b="1" u="sng" dirty="0"/>
              <a:t>めっき法</a:t>
            </a:r>
            <a:endParaRPr kumimoji="1" lang="en-US" altLang="ja-JP" sz="2800" b="1" u="sng" dirty="0"/>
          </a:p>
        </p:txBody>
      </p:sp>
      <p:sp>
        <p:nvSpPr>
          <p:cNvPr id="36" name="テキスト ボックス 35">
            <a:extLst>
              <a:ext uri="{FF2B5EF4-FFF2-40B4-BE49-F238E27FC236}">
                <a16:creationId xmlns:a16="http://schemas.microsoft.com/office/drawing/2014/main" id="{99867A96-575A-484B-B56B-2C3CB8A4DA19}"/>
              </a:ext>
            </a:extLst>
          </p:cNvPr>
          <p:cNvSpPr txBox="1"/>
          <p:nvPr/>
        </p:nvSpPr>
        <p:spPr>
          <a:xfrm>
            <a:off x="11049860" y="10238528"/>
            <a:ext cx="1482436" cy="46166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b="1" u="sng" dirty="0"/>
              <a:t>XRD</a:t>
            </a:r>
          </a:p>
        </p:txBody>
      </p:sp>
      <p:sp>
        <p:nvSpPr>
          <p:cNvPr id="55" name="テキスト ボックス 54">
            <a:extLst>
              <a:ext uri="{FF2B5EF4-FFF2-40B4-BE49-F238E27FC236}">
                <a16:creationId xmlns:a16="http://schemas.microsoft.com/office/drawing/2014/main" id="{657847E1-77BE-4226-94E2-0F8D21160CAA}"/>
              </a:ext>
            </a:extLst>
          </p:cNvPr>
          <p:cNvSpPr txBox="1"/>
          <p:nvPr/>
        </p:nvSpPr>
        <p:spPr>
          <a:xfrm>
            <a:off x="10796547" y="21666613"/>
            <a:ext cx="9811866" cy="461665"/>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1" u="sng" dirty="0"/>
              <a:t>フェライト成分のみを抽出した透磁率の測定結果</a:t>
            </a:r>
            <a:r>
              <a:rPr kumimoji="1" lang="en-US" altLang="ja-JP" sz="2400" b="1" u="sng" dirty="0"/>
              <a:t>(15</a:t>
            </a:r>
            <a:r>
              <a:rPr kumimoji="1" lang="ja-JP" altLang="en-US" sz="2400" b="1" u="sng" dirty="0"/>
              <a:t>回滴下試料</a:t>
            </a:r>
            <a:r>
              <a:rPr kumimoji="1" lang="en-US" altLang="ja-JP" sz="2400" b="1" u="sng" dirty="0"/>
              <a:t>)</a:t>
            </a:r>
          </a:p>
        </p:txBody>
      </p:sp>
      <p:sp>
        <p:nvSpPr>
          <p:cNvPr id="67" name="テキスト ボックス 66">
            <a:extLst>
              <a:ext uri="{FF2B5EF4-FFF2-40B4-BE49-F238E27FC236}">
                <a16:creationId xmlns:a16="http://schemas.microsoft.com/office/drawing/2014/main" id="{3A3032DA-C618-4700-91F2-7374B68F03C7}"/>
              </a:ext>
            </a:extLst>
          </p:cNvPr>
          <p:cNvSpPr txBox="1"/>
          <p:nvPr/>
        </p:nvSpPr>
        <p:spPr>
          <a:xfrm>
            <a:off x="10929342" y="28404959"/>
            <a:ext cx="9982941" cy="1754326"/>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1" dirty="0"/>
              <a:t>有機金属分解法により、多孔体内部までフェライトを析出でき、フェライト－シリカ複合体を作製出来た。</a:t>
            </a:r>
            <a:endParaRPr kumimoji="1" lang="en-US" altLang="ja-JP" sz="2400" b="1" dirty="0"/>
          </a:p>
          <a:p>
            <a:pPr marL="342900" indent="-342900">
              <a:buFont typeface="Arial" panose="020B0604020202020204" pitchFamily="34" charset="0"/>
              <a:buChar char="•"/>
            </a:pPr>
            <a:endParaRPr kumimoji="1" lang="en-US" altLang="ja-JP" sz="1200" b="1" dirty="0"/>
          </a:p>
          <a:p>
            <a:pPr marL="342900" indent="-342900">
              <a:buFont typeface="Arial" panose="020B0604020202020204" pitchFamily="34" charset="0"/>
              <a:buChar char="•"/>
            </a:pPr>
            <a:r>
              <a:rPr kumimoji="1" lang="en-US" altLang="ja-JP" sz="2400" b="1" dirty="0"/>
              <a:t>GHz</a:t>
            </a:r>
            <a:r>
              <a:rPr kumimoji="1" lang="ja-JP" altLang="en-US" sz="2400" b="1" dirty="0"/>
              <a:t>帯の高周波域で透磁率は高い値を示すことから、高周波帯での電磁波吸収体としての応用に期待できる。</a:t>
            </a:r>
            <a:endParaRPr kumimoji="1" lang="en-US" altLang="ja-JP" sz="2400" b="1" dirty="0"/>
          </a:p>
        </p:txBody>
      </p:sp>
      <p:sp>
        <p:nvSpPr>
          <p:cNvPr id="68" name="テキスト ボックス 2">
            <a:extLst>
              <a:ext uri="{FF2B5EF4-FFF2-40B4-BE49-F238E27FC236}">
                <a16:creationId xmlns:a16="http://schemas.microsoft.com/office/drawing/2014/main" id="{97B3DC99-ADDC-4394-BA96-DEAB755D5838}"/>
              </a:ext>
            </a:extLst>
          </p:cNvPr>
          <p:cNvSpPr txBox="1">
            <a:spLocks noChangeArrowheads="1"/>
          </p:cNvSpPr>
          <p:nvPr/>
        </p:nvSpPr>
        <p:spPr bwMode="auto">
          <a:xfrm>
            <a:off x="159818" y="2247896"/>
            <a:ext cx="10167147" cy="769441"/>
          </a:xfrm>
          <a:prstGeom prst="rect">
            <a:avLst/>
          </a:prstGeom>
          <a:solidFill>
            <a:srgbClr val="0070C0"/>
          </a:solid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400" b="1" dirty="0">
                <a:solidFill>
                  <a:schemeClr val="bg1"/>
                </a:solidFill>
              </a:rPr>
              <a:t>はじめに</a:t>
            </a:r>
          </a:p>
        </p:txBody>
      </p:sp>
      <p:sp>
        <p:nvSpPr>
          <p:cNvPr id="70" name="テキスト ボックス 69">
            <a:extLst>
              <a:ext uri="{FF2B5EF4-FFF2-40B4-BE49-F238E27FC236}">
                <a16:creationId xmlns:a16="http://schemas.microsoft.com/office/drawing/2014/main" id="{18707C2B-2F24-42C4-93DA-6DA935066ADC}"/>
              </a:ext>
            </a:extLst>
          </p:cNvPr>
          <p:cNvSpPr txBox="1"/>
          <p:nvPr/>
        </p:nvSpPr>
        <p:spPr>
          <a:xfrm>
            <a:off x="1739024" y="1171139"/>
            <a:ext cx="17791579" cy="646331"/>
          </a:xfrm>
          <a:prstGeom prst="rect">
            <a:avLst/>
          </a:prstGeom>
          <a:noFill/>
        </p:spPr>
        <p:txBody>
          <a:bodyPr wrap="square" rtlCol="0">
            <a:spAutoFit/>
          </a:bodyPr>
          <a:lstStyle/>
          <a:p>
            <a:r>
              <a:rPr kumimoji="1" lang="ja-JP" altLang="en-US" sz="3600" dirty="0"/>
              <a:t>名古屋工業大学　先進セラミックス研究センター　材料機能研究グループ　大口恭平</a:t>
            </a:r>
          </a:p>
        </p:txBody>
      </p:sp>
      <p:sp>
        <p:nvSpPr>
          <p:cNvPr id="71" name="テキスト ボックス 70">
            <a:extLst>
              <a:ext uri="{FF2B5EF4-FFF2-40B4-BE49-F238E27FC236}">
                <a16:creationId xmlns:a16="http://schemas.microsoft.com/office/drawing/2014/main" id="{D3210D5A-CE56-44CB-ADFF-6ECB3C3E6B69}"/>
              </a:ext>
            </a:extLst>
          </p:cNvPr>
          <p:cNvSpPr txBox="1"/>
          <p:nvPr/>
        </p:nvSpPr>
        <p:spPr>
          <a:xfrm>
            <a:off x="2740946" y="6480348"/>
            <a:ext cx="830947" cy="461665"/>
          </a:xfrm>
          <a:prstGeom prst="rect">
            <a:avLst/>
          </a:prstGeom>
          <a:noFill/>
        </p:spPr>
        <p:txBody>
          <a:bodyPr wrap="square" rtlCol="0">
            <a:spAutoFit/>
          </a:bodyPr>
          <a:lstStyle/>
          <a:p>
            <a:r>
              <a:rPr kumimoji="1" lang="ja-JP" altLang="en-US" sz="2400" dirty="0"/>
              <a:t>重い</a:t>
            </a:r>
          </a:p>
        </p:txBody>
      </p:sp>
      <p:sp>
        <p:nvSpPr>
          <p:cNvPr id="72" name="テキスト ボックス 71">
            <a:extLst>
              <a:ext uri="{FF2B5EF4-FFF2-40B4-BE49-F238E27FC236}">
                <a16:creationId xmlns:a16="http://schemas.microsoft.com/office/drawing/2014/main" id="{66554161-822B-49DE-BAA1-B7212D5B75DA}"/>
              </a:ext>
            </a:extLst>
          </p:cNvPr>
          <p:cNvSpPr txBox="1"/>
          <p:nvPr/>
        </p:nvSpPr>
        <p:spPr>
          <a:xfrm>
            <a:off x="354000" y="3178350"/>
            <a:ext cx="9645152" cy="461665"/>
          </a:xfrm>
          <a:prstGeom prst="rect">
            <a:avLst/>
          </a:prstGeom>
          <a:noFill/>
        </p:spPr>
        <p:txBody>
          <a:bodyPr wrap="square" rtlCol="0">
            <a:spAutoFit/>
          </a:bodyPr>
          <a:lstStyle/>
          <a:p>
            <a:r>
              <a:rPr kumimoji="1" lang="ja-JP" altLang="en-US" sz="2400" dirty="0"/>
              <a:t>高周波を使う電子機器の増加により、電波吸収体の性能向上が必要。</a:t>
            </a:r>
          </a:p>
        </p:txBody>
      </p:sp>
      <p:sp>
        <p:nvSpPr>
          <p:cNvPr id="73" name="テキスト ボックス 72">
            <a:extLst>
              <a:ext uri="{FF2B5EF4-FFF2-40B4-BE49-F238E27FC236}">
                <a16:creationId xmlns:a16="http://schemas.microsoft.com/office/drawing/2014/main" id="{896B468E-EEA0-4DBF-B897-C1F75F14A9DD}"/>
              </a:ext>
            </a:extLst>
          </p:cNvPr>
          <p:cNvSpPr txBox="1"/>
          <p:nvPr/>
        </p:nvSpPr>
        <p:spPr>
          <a:xfrm>
            <a:off x="1671297" y="5567328"/>
            <a:ext cx="7574607" cy="523220"/>
          </a:xfrm>
          <a:prstGeom prst="rect">
            <a:avLst/>
          </a:prstGeom>
          <a:noFill/>
          <a:ln>
            <a:solidFill>
              <a:schemeClr val="accent1"/>
            </a:solidFill>
          </a:ln>
        </p:spPr>
        <p:txBody>
          <a:bodyPr wrap="square" rtlCol="0">
            <a:spAutoFit/>
          </a:bodyPr>
          <a:lstStyle/>
          <a:p>
            <a:pPr algn="ctr"/>
            <a:r>
              <a:rPr kumimoji="1" lang="ja-JP" altLang="en-US" sz="2800" b="1" dirty="0"/>
              <a:t>今回はフェライト系電波吸収体に着目した。</a:t>
            </a:r>
          </a:p>
        </p:txBody>
      </p:sp>
      <p:sp>
        <p:nvSpPr>
          <p:cNvPr id="58" name="テキスト ボックス 57">
            <a:extLst>
              <a:ext uri="{FF2B5EF4-FFF2-40B4-BE49-F238E27FC236}">
                <a16:creationId xmlns:a16="http://schemas.microsoft.com/office/drawing/2014/main" id="{D3210D5A-CE56-44CB-ADFF-6ECB3C3E6B69}"/>
              </a:ext>
            </a:extLst>
          </p:cNvPr>
          <p:cNvSpPr txBox="1"/>
          <p:nvPr/>
        </p:nvSpPr>
        <p:spPr>
          <a:xfrm>
            <a:off x="403404" y="10168380"/>
            <a:ext cx="9645152" cy="1200329"/>
          </a:xfrm>
          <a:prstGeom prst="rect">
            <a:avLst/>
          </a:prstGeom>
          <a:noFill/>
        </p:spPr>
        <p:txBody>
          <a:bodyPr wrap="square" rtlCol="0">
            <a:spAutoFit/>
          </a:bodyPr>
          <a:lstStyle/>
          <a:p>
            <a:r>
              <a:rPr kumimoji="1" lang="ja-JP" altLang="en-US" sz="2400" dirty="0"/>
              <a:t>本研究室ではよりフェライトーシリカ多孔体は共沈法を用いて作製されたフェライトが複合したエアロゲル前駆体を用いてシリカエアロゲルが作られている。</a:t>
            </a:r>
          </a:p>
        </p:txBody>
      </p:sp>
      <p:sp>
        <p:nvSpPr>
          <p:cNvPr id="61" name="正方形/長方形 60">
            <a:extLst>
              <a:ext uri="{FF2B5EF4-FFF2-40B4-BE49-F238E27FC236}">
                <a16:creationId xmlns:a16="http://schemas.microsoft.com/office/drawing/2014/main" id="{F3042CED-9338-480D-A64A-77864F5CB9CF}"/>
              </a:ext>
            </a:extLst>
          </p:cNvPr>
          <p:cNvSpPr/>
          <p:nvPr/>
        </p:nvSpPr>
        <p:spPr>
          <a:xfrm>
            <a:off x="6802535" y="8001938"/>
            <a:ext cx="122464" cy="174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a:extLst>
              <a:ext uri="{FF2B5EF4-FFF2-40B4-BE49-F238E27FC236}">
                <a16:creationId xmlns:a16="http://schemas.microsoft.com/office/drawing/2014/main" id="{363AAB4E-5C22-4436-841C-4E931BD44F93}"/>
              </a:ext>
            </a:extLst>
          </p:cNvPr>
          <p:cNvCxnSpPr>
            <a:cxnSpLocks/>
          </p:cNvCxnSpPr>
          <p:nvPr/>
        </p:nvCxnSpPr>
        <p:spPr>
          <a:xfrm flipH="1">
            <a:off x="132565" y="10057606"/>
            <a:ext cx="10170692" cy="1885"/>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テキスト ボックス 73">
            <a:extLst>
              <a:ext uri="{FF2B5EF4-FFF2-40B4-BE49-F238E27FC236}">
                <a16:creationId xmlns:a16="http://schemas.microsoft.com/office/drawing/2014/main" id="{D3210D5A-CE56-44CB-ADFF-6ECB3C3E6B69}"/>
              </a:ext>
            </a:extLst>
          </p:cNvPr>
          <p:cNvSpPr txBox="1"/>
          <p:nvPr/>
        </p:nvSpPr>
        <p:spPr>
          <a:xfrm>
            <a:off x="403404" y="11388421"/>
            <a:ext cx="9645152" cy="1200329"/>
          </a:xfrm>
          <a:prstGeom prst="rect">
            <a:avLst/>
          </a:prstGeom>
          <a:noFill/>
        </p:spPr>
        <p:txBody>
          <a:bodyPr wrap="square" rtlCol="0">
            <a:spAutoFit/>
          </a:bodyPr>
          <a:lstStyle/>
          <a:p>
            <a:r>
              <a:rPr kumimoji="1" lang="ja-JP" altLang="en-US" sz="2400" dirty="0"/>
              <a:t>また、作製方法としてフェライトめっき法や有機金属分解法を用いることで複数種類のフェライト－シリカ複合材料の作製を行えると考えた。</a:t>
            </a:r>
          </a:p>
        </p:txBody>
      </p:sp>
      <p:sp>
        <p:nvSpPr>
          <p:cNvPr id="75" name="テキスト ボックス 2">
            <a:extLst>
              <a:ext uri="{FF2B5EF4-FFF2-40B4-BE49-F238E27FC236}">
                <a16:creationId xmlns:a16="http://schemas.microsoft.com/office/drawing/2014/main" id="{99A153FC-D395-402D-AFE3-0C74ACD36C26}"/>
              </a:ext>
            </a:extLst>
          </p:cNvPr>
          <p:cNvSpPr txBox="1">
            <a:spLocks noChangeArrowheads="1"/>
          </p:cNvSpPr>
          <p:nvPr/>
        </p:nvSpPr>
        <p:spPr bwMode="auto">
          <a:xfrm>
            <a:off x="171894" y="12812520"/>
            <a:ext cx="10167147" cy="769441"/>
          </a:xfrm>
          <a:prstGeom prst="rect">
            <a:avLst/>
          </a:prstGeom>
          <a:solidFill>
            <a:srgbClr val="0070C0"/>
          </a:solid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400" b="1" dirty="0">
                <a:solidFill>
                  <a:schemeClr val="bg1"/>
                </a:solidFill>
              </a:rPr>
              <a:t>目的</a:t>
            </a:r>
          </a:p>
        </p:txBody>
      </p:sp>
      <p:sp>
        <p:nvSpPr>
          <p:cNvPr id="52" name="テキスト ボックス 51"/>
          <p:cNvSpPr txBox="1"/>
          <p:nvPr/>
        </p:nvSpPr>
        <p:spPr>
          <a:xfrm>
            <a:off x="355906" y="13709229"/>
            <a:ext cx="9778513" cy="1384995"/>
          </a:xfrm>
          <a:prstGeom prst="rect">
            <a:avLst/>
          </a:prstGeom>
          <a:noFill/>
        </p:spPr>
        <p:txBody>
          <a:bodyPr wrap="square" rtlCol="0">
            <a:spAutoFit/>
          </a:bodyPr>
          <a:lstStyle/>
          <a:p>
            <a:r>
              <a:rPr kumimoji="1" lang="ja-JP" altLang="en-US" sz="2800" dirty="0"/>
              <a:t>超臨界乾燥法を用いてシリカエアロゲルを作製し、フェライトめっき法、有機金属分解法を用いて、フェライトーシリカ多孔体の複合材料を作製することを目的とした。</a:t>
            </a:r>
          </a:p>
        </p:txBody>
      </p:sp>
      <p:sp>
        <p:nvSpPr>
          <p:cNvPr id="5" name="テキスト ボックス 4"/>
          <p:cNvSpPr txBox="1"/>
          <p:nvPr/>
        </p:nvSpPr>
        <p:spPr>
          <a:xfrm>
            <a:off x="10994838" y="7182731"/>
            <a:ext cx="5246951" cy="461665"/>
          </a:xfrm>
          <a:prstGeom prst="rect">
            <a:avLst/>
          </a:prstGeom>
          <a:noFill/>
          <a:ln w="12700">
            <a:noFill/>
          </a:ln>
        </p:spPr>
        <p:txBody>
          <a:bodyPr wrap="square" rtlCol="0">
            <a:spAutoFit/>
          </a:bodyPr>
          <a:lstStyle/>
          <a:p>
            <a:r>
              <a:rPr kumimoji="1" lang="ja-JP" altLang="en-US" sz="2400" dirty="0"/>
              <a:t>わずかに</a:t>
            </a:r>
            <a:r>
              <a:rPr kumimoji="1" lang="en-US" altLang="ja-JP" sz="2400" dirty="0"/>
              <a:t>Fe</a:t>
            </a:r>
            <a:r>
              <a:rPr kumimoji="1" lang="en-US" altLang="ja-JP" sz="1400" dirty="0"/>
              <a:t>3</a:t>
            </a:r>
            <a:r>
              <a:rPr kumimoji="1" lang="en-US" altLang="ja-JP" sz="2400" dirty="0"/>
              <a:t>O</a:t>
            </a:r>
            <a:r>
              <a:rPr kumimoji="1" lang="en-US" altLang="ja-JP" sz="1400" dirty="0"/>
              <a:t>4</a:t>
            </a:r>
            <a:r>
              <a:rPr kumimoji="1" lang="ja-JP" altLang="en-US" sz="2400" dirty="0"/>
              <a:t>のピークを観測。</a:t>
            </a:r>
            <a:endParaRPr kumimoji="1" lang="en-US" altLang="ja-JP" sz="1600" dirty="0"/>
          </a:p>
        </p:txBody>
      </p:sp>
      <p:sp>
        <p:nvSpPr>
          <p:cNvPr id="86" name="テキスト ボックス 2">
            <a:extLst>
              <a:ext uri="{FF2B5EF4-FFF2-40B4-BE49-F238E27FC236}">
                <a16:creationId xmlns:a16="http://schemas.microsoft.com/office/drawing/2014/main" id="{1F6A628C-69D0-4BBE-B265-572D8E44207A}"/>
              </a:ext>
            </a:extLst>
          </p:cNvPr>
          <p:cNvSpPr txBox="1">
            <a:spLocks noChangeArrowheads="1"/>
          </p:cNvSpPr>
          <p:nvPr/>
        </p:nvSpPr>
        <p:spPr bwMode="auto">
          <a:xfrm>
            <a:off x="10762602" y="27579479"/>
            <a:ext cx="10403386" cy="769441"/>
          </a:xfrm>
          <a:prstGeom prst="rect">
            <a:avLst/>
          </a:prstGeom>
          <a:solidFill>
            <a:srgbClr val="0070C0"/>
          </a:solid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400" b="1" dirty="0">
                <a:solidFill>
                  <a:schemeClr val="bg1"/>
                </a:solidFill>
              </a:rPr>
              <a:t>まとめ</a:t>
            </a:r>
          </a:p>
        </p:txBody>
      </p:sp>
      <p:sp>
        <p:nvSpPr>
          <p:cNvPr id="90" name="テキスト ボックス 89">
            <a:extLst>
              <a:ext uri="{FF2B5EF4-FFF2-40B4-BE49-F238E27FC236}">
                <a16:creationId xmlns:a16="http://schemas.microsoft.com/office/drawing/2014/main" id="{62EFA115-D21A-4485-B96C-B9D0DD862EC5}"/>
              </a:ext>
            </a:extLst>
          </p:cNvPr>
          <p:cNvSpPr txBox="1"/>
          <p:nvPr/>
        </p:nvSpPr>
        <p:spPr>
          <a:xfrm>
            <a:off x="482008" y="27048524"/>
            <a:ext cx="4398206" cy="461665"/>
          </a:xfrm>
          <a:prstGeom prst="rect">
            <a:avLst/>
          </a:prstGeom>
          <a:noFill/>
        </p:spPr>
        <p:txBody>
          <a:bodyPr wrap="square" rtlCol="0">
            <a:spAutoFit/>
          </a:bodyPr>
          <a:lstStyle/>
          <a:p>
            <a:r>
              <a:rPr kumimoji="1" lang="ja-JP" altLang="en-US" sz="2400" b="1" dirty="0"/>
              <a:t>・</a:t>
            </a:r>
            <a:r>
              <a:rPr kumimoji="1" lang="ja-JP" altLang="en-US" sz="2400" b="1" u="sng" dirty="0"/>
              <a:t>有機金属分解法</a:t>
            </a:r>
          </a:p>
        </p:txBody>
      </p:sp>
      <p:cxnSp>
        <p:nvCxnSpPr>
          <p:cNvPr id="92" name="直線コネクタ 91">
            <a:extLst>
              <a:ext uri="{FF2B5EF4-FFF2-40B4-BE49-F238E27FC236}">
                <a16:creationId xmlns:a16="http://schemas.microsoft.com/office/drawing/2014/main" id="{CAA3598A-1902-4A20-BA08-8A7A1DC0BB42}"/>
              </a:ext>
            </a:extLst>
          </p:cNvPr>
          <p:cNvCxnSpPr>
            <a:cxnSpLocks/>
          </p:cNvCxnSpPr>
          <p:nvPr/>
        </p:nvCxnSpPr>
        <p:spPr>
          <a:xfrm flipH="1">
            <a:off x="140634" y="27083393"/>
            <a:ext cx="10170692" cy="1885"/>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3" name="四角形: 角を丸くする 92">
            <a:extLst>
              <a:ext uri="{FF2B5EF4-FFF2-40B4-BE49-F238E27FC236}">
                <a16:creationId xmlns:a16="http://schemas.microsoft.com/office/drawing/2014/main" id="{4DA79D90-4312-4366-9A76-80EB0F96DFB7}"/>
              </a:ext>
            </a:extLst>
          </p:cNvPr>
          <p:cNvSpPr/>
          <p:nvPr/>
        </p:nvSpPr>
        <p:spPr>
          <a:xfrm>
            <a:off x="561945" y="27474673"/>
            <a:ext cx="4297142" cy="827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シリカエアロゲルに有機金属溶液</a:t>
            </a:r>
            <a:r>
              <a:rPr kumimoji="1" lang="en-US" altLang="ja-JP" sz="2400" b="1" dirty="0">
                <a:solidFill>
                  <a:schemeClr val="tx1"/>
                </a:solidFill>
              </a:rPr>
              <a:t>(MOD</a:t>
            </a:r>
            <a:r>
              <a:rPr kumimoji="1" lang="ja-JP" altLang="en-US" sz="2400" b="1" dirty="0">
                <a:solidFill>
                  <a:schemeClr val="tx1"/>
                </a:solidFill>
              </a:rPr>
              <a:t>溶液</a:t>
            </a:r>
            <a:r>
              <a:rPr kumimoji="1" lang="en-US" altLang="ja-JP" sz="2400" b="1" dirty="0">
                <a:solidFill>
                  <a:schemeClr val="tx1"/>
                </a:solidFill>
              </a:rPr>
              <a:t>)</a:t>
            </a:r>
            <a:r>
              <a:rPr kumimoji="1" lang="ja-JP" altLang="en-US" sz="2400" b="1" dirty="0">
                <a:solidFill>
                  <a:schemeClr val="tx1"/>
                </a:solidFill>
              </a:rPr>
              <a:t>を滴下</a:t>
            </a:r>
          </a:p>
        </p:txBody>
      </p:sp>
      <p:sp>
        <p:nvSpPr>
          <p:cNvPr id="94" name="四角形: 角を丸くする 93">
            <a:extLst>
              <a:ext uri="{FF2B5EF4-FFF2-40B4-BE49-F238E27FC236}">
                <a16:creationId xmlns:a16="http://schemas.microsoft.com/office/drawing/2014/main" id="{98B41E0C-7CD8-4FEC-8E01-18EE11470E73}"/>
              </a:ext>
            </a:extLst>
          </p:cNvPr>
          <p:cNvSpPr/>
          <p:nvPr/>
        </p:nvSpPr>
        <p:spPr>
          <a:xfrm>
            <a:off x="561945" y="28720843"/>
            <a:ext cx="4316188" cy="3980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乾燥</a:t>
            </a:r>
            <a:r>
              <a:rPr kumimoji="1" lang="en-US" altLang="ja-JP" sz="2400" b="1" dirty="0">
                <a:solidFill>
                  <a:schemeClr val="tx1"/>
                </a:solidFill>
              </a:rPr>
              <a:t>(110</a:t>
            </a:r>
            <a:r>
              <a:rPr kumimoji="1" lang="ja-JP" altLang="en-US" sz="2400" b="1" dirty="0">
                <a:solidFill>
                  <a:schemeClr val="tx1"/>
                </a:solidFill>
              </a:rPr>
              <a:t>℃</a:t>
            </a:r>
            <a:r>
              <a:rPr kumimoji="1" lang="en-US" altLang="ja-JP" sz="2400" b="1" dirty="0">
                <a:solidFill>
                  <a:schemeClr val="tx1"/>
                </a:solidFill>
              </a:rPr>
              <a:t>,30min)</a:t>
            </a:r>
            <a:endParaRPr kumimoji="1" lang="ja-JP" altLang="en-US" sz="2400" b="1" dirty="0">
              <a:solidFill>
                <a:schemeClr val="tx1"/>
              </a:solidFill>
            </a:endParaRPr>
          </a:p>
        </p:txBody>
      </p:sp>
      <p:sp>
        <p:nvSpPr>
          <p:cNvPr id="95" name="四角形: 角を丸くする 94">
            <a:extLst>
              <a:ext uri="{FF2B5EF4-FFF2-40B4-BE49-F238E27FC236}">
                <a16:creationId xmlns:a16="http://schemas.microsoft.com/office/drawing/2014/main" id="{8AC8F0D2-AABE-40F9-8204-B81D4076F3E4}"/>
              </a:ext>
            </a:extLst>
          </p:cNvPr>
          <p:cNvSpPr/>
          <p:nvPr/>
        </p:nvSpPr>
        <p:spPr>
          <a:xfrm>
            <a:off x="561945" y="29639405"/>
            <a:ext cx="4316188" cy="3980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仮焼成</a:t>
            </a:r>
            <a:r>
              <a:rPr kumimoji="1" lang="en-US" altLang="ja-JP" sz="2400" b="1" dirty="0">
                <a:solidFill>
                  <a:schemeClr val="tx1"/>
                </a:solidFill>
              </a:rPr>
              <a:t>(30min)</a:t>
            </a:r>
            <a:endParaRPr kumimoji="1" lang="ja-JP" altLang="en-US" sz="2400" b="1" dirty="0">
              <a:solidFill>
                <a:schemeClr val="tx1"/>
              </a:solidFill>
            </a:endParaRPr>
          </a:p>
        </p:txBody>
      </p:sp>
      <p:sp>
        <p:nvSpPr>
          <p:cNvPr id="99" name="四角形: 角を丸くする 98">
            <a:extLst>
              <a:ext uri="{FF2B5EF4-FFF2-40B4-BE49-F238E27FC236}">
                <a16:creationId xmlns:a16="http://schemas.microsoft.com/office/drawing/2014/main" id="{099A963D-DECB-4545-8A73-CC588510F9C8}"/>
              </a:ext>
            </a:extLst>
          </p:cNvPr>
          <p:cNvSpPr/>
          <p:nvPr/>
        </p:nvSpPr>
        <p:spPr>
          <a:xfrm>
            <a:off x="5461464" y="28182782"/>
            <a:ext cx="4316188" cy="3980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本焼成</a:t>
            </a:r>
          </a:p>
        </p:txBody>
      </p:sp>
      <p:sp>
        <p:nvSpPr>
          <p:cNvPr id="100" name="四角形: 角を丸くする 99">
            <a:extLst>
              <a:ext uri="{FF2B5EF4-FFF2-40B4-BE49-F238E27FC236}">
                <a16:creationId xmlns:a16="http://schemas.microsoft.com/office/drawing/2014/main" id="{1B458527-0F12-4975-8558-9A005EF38933}"/>
              </a:ext>
            </a:extLst>
          </p:cNvPr>
          <p:cNvSpPr/>
          <p:nvPr/>
        </p:nvSpPr>
        <p:spPr>
          <a:xfrm>
            <a:off x="5461464" y="29280031"/>
            <a:ext cx="4316188" cy="3980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フェライト－シリカ多孔体</a:t>
            </a:r>
          </a:p>
        </p:txBody>
      </p:sp>
      <p:sp>
        <p:nvSpPr>
          <p:cNvPr id="101" name="矢印: 下 100">
            <a:extLst>
              <a:ext uri="{FF2B5EF4-FFF2-40B4-BE49-F238E27FC236}">
                <a16:creationId xmlns:a16="http://schemas.microsoft.com/office/drawing/2014/main" id="{A06CF211-BF97-4DA3-A806-EA86C0E429FC}"/>
              </a:ext>
            </a:extLst>
          </p:cNvPr>
          <p:cNvSpPr/>
          <p:nvPr/>
        </p:nvSpPr>
        <p:spPr>
          <a:xfrm>
            <a:off x="2438029" y="28349535"/>
            <a:ext cx="704584" cy="37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下 102">
            <a:extLst>
              <a:ext uri="{FF2B5EF4-FFF2-40B4-BE49-F238E27FC236}">
                <a16:creationId xmlns:a16="http://schemas.microsoft.com/office/drawing/2014/main" id="{CF352703-DED1-4DB1-A31A-C0EAC076945B}"/>
              </a:ext>
            </a:extLst>
          </p:cNvPr>
          <p:cNvSpPr/>
          <p:nvPr/>
        </p:nvSpPr>
        <p:spPr>
          <a:xfrm>
            <a:off x="2438029" y="29183255"/>
            <a:ext cx="704584" cy="37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矢印: 下 103">
            <a:extLst>
              <a:ext uri="{FF2B5EF4-FFF2-40B4-BE49-F238E27FC236}">
                <a16:creationId xmlns:a16="http://schemas.microsoft.com/office/drawing/2014/main" id="{84A12F77-E766-44F5-876A-FE5D650FB5BB}"/>
              </a:ext>
            </a:extLst>
          </p:cNvPr>
          <p:cNvSpPr/>
          <p:nvPr/>
        </p:nvSpPr>
        <p:spPr>
          <a:xfrm>
            <a:off x="7281374" y="27657724"/>
            <a:ext cx="704584" cy="37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矢印: 下 104">
            <a:extLst>
              <a:ext uri="{FF2B5EF4-FFF2-40B4-BE49-F238E27FC236}">
                <a16:creationId xmlns:a16="http://schemas.microsoft.com/office/drawing/2014/main" id="{272C4C70-44C6-40F0-90B7-3967DD42D26D}"/>
              </a:ext>
            </a:extLst>
          </p:cNvPr>
          <p:cNvSpPr/>
          <p:nvPr/>
        </p:nvSpPr>
        <p:spPr>
          <a:xfrm>
            <a:off x="7290897" y="28725334"/>
            <a:ext cx="704584" cy="37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6" name="直線矢印コネクタ 6">
            <a:extLst>
              <a:ext uri="{FF2B5EF4-FFF2-40B4-BE49-F238E27FC236}">
                <a16:creationId xmlns:a16="http://schemas.microsoft.com/office/drawing/2014/main" id="{96632477-1232-4EF5-BB39-4704A63A69FC}"/>
              </a:ext>
            </a:extLst>
          </p:cNvPr>
          <p:cNvCxnSpPr>
            <a:cxnSpLocks noChangeShapeType="1"/>
          </p:cNvCxnSpPr>
          <p:nvPr/>
        </p:nvCxnSpPr>
        <p:spPr bwMode="auto">
          <a:xfrm flipH="1">
            <a:off x="4867754" y="27789354"/>
            <a:ext cx="457200"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7" name="テキスト ボックス 2">
            <a:extLst>
              <a:ext uri="{FF2B5EF4-FFF2-40B4-BE49-F238E27FC236}">
                <a16:creationId xmlns:a16="http://schemas.microsoft.com/office/drawing/2014/main" id="{52348660-E1EF-463E-AAFD-B96A4A8B9729}"/>
              </a:ext>
            </a:extLst>
          </p:cNvPr>
          <p:cNvSpPr txBox="1">
            <a:spLocks noChangeArrowheads="1"/>
          </p:cNvSpPr>
          <p:nvPr/>
        </p:nvSpPr>
        <p:spPr bwMode="auto">
          <a:xfrm>
            <a:off x="5051231" y="28332094"/>
            <a:ext cx="492443" cy="107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1" dirty="0"/>
              <a:t>繰り返し</a:t>
            </a:r>
          </a:p>
        </p:txBody>
      </p:sp>
      <p:cxnSp>
        <p:nvCxnSpPr>
          <p:cNvPr id="108" name="直線コネクタ 54">
            <a:extLst>
              <a:ext uri="{FF2B5EF4-FFF2-40B4-BE49-F238E27FC236}">
                <a16:creationId xmlns:a16="http://schemas.microsoft.com/office/drawing/2014/main" id="{C5F5215A-C3CB-4314-B632-9DC87FEA9695}"/>
              </a:ext>
            </a:extLst>
          </p:cNvPr>
          <p:cNvCxnSpPr>
            <a:cxnSpLocks noChangeShapeType="1"/>
          </p:cNvCxnSpPr>
          <p:nvPr/>
        </p:nvCxnSpPr>
        <p:spPr bwMode="auto">
          <a:xfrm>
            <a:off x="4899504" y="29874694"/>
            <a:ext cx="4191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9" name="直線コネクタ 58">
            <a:extLst>
              <a:ext uri="{FF2B5EF4-FFF2-40B4-BE49-F238E27FC236}">
                <a16:creationId xmlns:a16="http://schemas.microsoft.com/office/drawing/2014/main" id="{340205ED-CC83-4F0C-BBA6-3298CFCDDF5D}"/>
              </a:ext>
            </a:extLst>
          </p:cNvPr>
          <p:cNvCxnSpPr>
            <a:cxnSpLocks noChangeShapeType="1"/>
          </p:cNvCxnSpPr>
          <p:nvPr/>
        </p:nvCxnSpPr>
        <p:spPr bwMode="auto">
          <a:xfrm>
            <a:off x="5318043" y="27797561"/>
            <a:ext cx="6911" cy="48942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10" name="直線コネクタ 58">
            <a:extLst>
              <a:ext uri="{FF2B5EF4-FFF2-40B4-BE49-F238E27FC236}">
                <a16:creationId xmlns:a16="http://schemas.microsoft.com/office/drawing/2014/main" id="{804575EE-ECC5-4C72-AF6E-ABCB4B0B734D}"/>
              </a:ext>
            </a:extLst>
          </p:cNvPr>
          <p:cNvCxnSpPr>
            <a:cxnSpLocks noChangeShapeType="1"/>
          </p:cNvCxnSpPr>
          <p:nvPr/>
        </p:nvCxnSpPr>
        <p:spPr bwMode="auto">
          <a:xfrm>
            <a:off x="5307883" y="29479035"/>
            <a:ext cx="0" cy="37594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89" name="グループ化 88">
            <a:extLst>
              <a:ext uri="{FF2B5EF4-FFF2-40B4-BE49-F238E27FC236}">
                <a16:creationId xmlns:a16="http://schemas.microsoft.com/office/drawing/2014/main" id="{3092128C-3D36-48AD-9DE0-7AB51A35E81A}"/>
              </a:ext>
            </a:extLst>
          </p:cNvPr>
          <p:cNvGrpSpPr/>
          <p:nvPr/>
        </p:nvGrpSpPr>
        <p:grpSpPr>
          <a:xfrm>
            <a:off x="945106" y="23327902"/>
            <a:ext cx="9189698" cy="3711473"/>
            <a:chOff x="259309" y="1774212"/>
            <a:chExt cx="9189698" cy="3711473"/>
          </a:xfrm>
        </p:grpSpPr>
        <p:sp>
          <p:nvSpPr>
            <p:cNvPr id="91" name="吹き出し: 四角形 90">
              <a:extLst>
                <a:ext uri="{FF2B5EF4-FFF2-40B4-BE49-F238E27FC236}">
                  <a16:creationId xmlns:a16="http://schemas.microsoft.com/office/drawing/2014/main" id="{3B3255FA-2864-4D2D-8435-DC58FAF483C4}"/>
                </a:ext>
              </a:extLst>
            </p:cNvPr>
            <p:cNvSpPr/>
            <p:nvPr/>
          </p:nvSpPr>
          <p:spPr>
            <a:xfrm>
              <a:off x="4963559" y="1836240"/>
              <a:ext cx="3506107" cy="1085869"/>
            </a:xfrm>
            <a:prstGeom prst="wedgeRectCallout">
              <a:avLst>
                <a:gd name="adj1" fmla="val -59738"/>
                <a:gd name="adj2" fmla="val 554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Fe</a:t>
              </a:r>
              <a:r>
                <a:rPr kumimoji="1" lang="en-US" altLang="ja-JP" b="1" baseline="-2000" dirty="0">
                  <a:solidFill>
                    <a:schemeClr val="tx1"/>
                  </a:solidFill>
                </a:rPr>
                <a:t>3</a:t>
              </a:r>
              <a:r>
                <a:rPr kumimoji="1" lang="en-US" altLang="ja-JP" b="1" dirty="0">
                  <a:solidFill>
                    <a:schemeClr val="tx1"/>
                  </a:solidFill>
                </a:rPr>
                <a:t>O</a:t>
              </a:r>
              <a:r>
                <a:rPr kumimoji="1" lang="en-US" altLang="ja-JP" b="1" baseline="-2000" dirty="0">
                  <a:solidFill>
                    <a:schemeClr val="tx1"/>
                  </a:solidFill>
                </a:rPr>
                <a:t>4</a:t>
              </a:r>
              <a:r>
                <a:rPr kumimoji="1" lang="en-US" altLang="ja-JP" b="1" dirty="0">
                  <a:solidFill>
                    <a:schemeClr val="tx1"/>
                  </a:solidFill>
                </a:rPr>
                <a:t>:FeCl</a:t>
              </a:r>
              <a:r>
                <a:rPr kumimoji="1" lang="en-US" altLang="ja-JP" b="1" baseline="-2000" dirty="0">
                  <a:solidFill>
                    <a:schemeClr val="tx1"/>
                  </a:solidFill>
                </a:rPr>
                <a:t>2</a:t>
              </a:r>
              <a:r>
                <a:rPr kumimoji="1" lang="ja-JP" altLang="en-US" b="1" dirty="0">
                  <a:solidFill>
                    <a:schemeClr val="tx1"/>
                  </a:solidFill>
                </a:rPr>
                <a:t>  </a:t>
              </a:r>
              <a:r>
                <a:rPr kumimoji="1" lang="en-US" altLang="ja-JP" b="1" dirty="0">
                  <a:solidFill>
                    <a:schemeClr val="tx1"/>
                  </a:solidFill>
                </a:rPr>
                <a:t>4H</a:t>
              </a:r>
              <a:r>
                <a:rPr kumimoji="1" lang="en-US" altLang="ja-JP" b="1" baseline="-2000" dirty="0">
                  <a:solidFill>
                    <a:schemeClr val="tx1"/>
                  </a:solidFill>
                </a:rPr>
                <a:t>2</a:t>
              </a:r>
              <a:r>
                <a:rPr kumimoji="1" lang="en-US" altLang="ja-JP" b="1" dirty="0">
                  <a:solidFill>
                    <a:schemeClr val="tx1"/>
                  </a:solidFill>
                </a:rPr>
                <a:t>O</a:t>
              </a:r>
            </a:p>
            <a:p>
              <a:pPr algn="ctr"/>
              <a:r>
                <a:rPr kumimoji="1" lang="en-US" altLang="ja-JP" b="1" dirty="0">
                  <a:solidFill>
                    <a:schemeClr val="tx1"/>
                  </a:solidFill>
                </a:rPr>
                <a:t>CoFe</a:t>
              </a:r>
              <a:r>
                <a:rPr kumimoji="1" lang="en-US" altLang="ja-JP" b="1" baseline="-2000" dirty="0">
                  <a:solidFill>
                    <a:schemeClr val="tx1"/>
                  </a:solidFill>
                </a:rPr>
                <a:t>2</a:t>
              </a:r>
              <a:r>
                <a:rPr kumimoji="1" lang="en-US" altLang="ja-JP" b="1" dirty="0">
                  <a:solidFill>
                    <a:schemeClr val="tx1"/>
                  </a:solidFill>
                </a:rPr>
                <a:t>O</a:t>
              </a:r>
              <a:r>
                <a:rPr kumimoji="1" lang="en-US" altLang="ja-JP" b="1" baseline="-2000" dirty="0">
                  <a:solidFill>
                    <a:schemeClr val="tx1"/>
                  </a:solidFill>
                </a:rPr>
                <a:t>4</a:t>
              </a:r>
              <a:r>
                <a:rPr kumimoji="1" lang="en-US" altLang="ja-JP" b="1" dirty="0">
                  <a:solidFill>
                    <a:schemeClr val="tx1"/>
                  </a:solidFill>
                </a:rPr>
                <a:t>:FeCl</a:t>
              </a:r>
              <a:r>
                <a:rPr kumimoji="1" lang="en-US" altLang="ja-JP" b="1" baseline="-2000" dirty="0">
                  <a:solidFill>
                    <a:schemeClr val="tx1"/>
                  </a:solidFill>
                </a:rPr>
                <a:t>2</a:t>
              </a:r>
              <a:r>
                <a:rPr kumimoji="1" lang="ja-JP" altLang="en-US" b="1" dirty="0">
                  <a:solidFill>
                    <a:schemeClr val="tx1"/>
                  </a:solidFill>
                </a:rPr>
                <a:t>  </a:t>
              </a:r>
              <a:r>
                <a:rPr kumimoji="1" lang="en-US" altLang="ja-JP" b="1" dirty="0">
                  <a:solidFill>
                    <a:schemeClr val="tx1"/>
                  </a:solidFill>
                </a:rPr>
                <a:t>4H</a:t>
              </a:r>
              <a:r>
                <a:rPr kumimoji="1" lang="en-US" altLang="ja-JP" b="1" baseline="-2000" dirty="0">
                  <a:solidFill>
                    <a:schemeClr val="tx1"/>
                  </a:solidFill>
                </a:rPr>
                <a:t>2</a:t>
              </a:r>
              <a:r>
                <a:rPr kumimoji="1" lang="en-US" altLang="ja-JP" b="1" dirty="0">
                  <a:solidFill>
                    <a:schemeClr val="tx1"/>
                  </a:solidFill>
                </a:rPr>
                <a:t>O</a:t>
              </a:r>
              <a:r>
                <a:rPr kumimoji="1" lang="ja-JP" altLang="en-US" b="1" dirty="0">
                  <a:solidFill>
                    <a:schemeClr val="tx1"/>
                  </a:solidFill>
                </a:rPr>
                <a:t>、</a:t>
              </a:r>
              <a:r>
                <a:rPr kumimoji="1" lang="en-US" altLang="ja-JP" b="1" dirty="0">
                  <a:solidFill>
                    <a:schemeClr val="tx1"/>
                  </a:solidFill>
                </a:rPr>
                <a:t>CoCl</a:t>
              </a:r>
              <a:r>
                <a:rPr kumimoji="1" lang="en-US" altLang="ja-JP" b="1" baseline="-2000" dirty="0">
                  <a:solidFill>
                    <a:schemeClr val="tx1"/>
                  </a:solidFill>
                </a:rPr>
                <a:t>2</a:t>
              </a:r>
              <a:r>
                <a:rPr kumimoji="1" lang="ja-JP" altLang="en-US" b="1" dirty="0">
                  <a:solidFill>
                    <a:schemeClr val="tx1"/>
                  </a:solidFill>
                </a:rPr>
                <a:t>  </a:t>
              </a:r>
              <a:r>
                <a:rPr kumimoji="1" lang="en-US" altLang="ja-JP" b="1" dirty="0">
                  <a:solidFill>
                    <a:schemeClr val="tx1"/>
                  </a:solidFill>
                </a:rPr>
                <a:t>6H</a:t>
              </a:r>
              <a:r>
                <a:rPr kumimoji="1" lang="en-US" altLang="ja-JP" b="1" baseline="-2000" dirty="0">
                  <a:solidFill>
                    <a:schemeClr val="tx1"/>
                  </a:solidFill>
                </a:rPr>
                <a:t>2</a:t>
              </a:r>
              <a:r>
                <a:rPr kumimoji="1" lang="en-US" altLang="ja-JP" b="1" dirty="0">
                  <a:solidFill>
                    <a:schemeClr val="tx1"/>
                  </a:solidFill>
                </a:rPr>
                <a:t>O</a:t>
              </a:r>
            </a:p>
            <a:p>
              <a:pPr algn="ctr"/>
              <a:r>
                <a:rPr kumimoji="1" lang="en-US" altLang="ja-JP" b="1" dirty="0">
                  <a:solidFill>
                    <a:schemeClr val="tx1"/>
                  </a:solidFill>
                </a:rPr>
                <a:t>(</a:t>
              </a:r>
              <a:r>
                <a:rPr kumimoji="1" lang="en-US" altLang="ja-JP" b="1" dirty="0" err="1">
                  <a:solidFill>
                    <a:schemeClr val="tx1"/>
                  </a:solidFill>
                </a:rPr>
                <a:t>Co:Fe</a:t>
              </a:r>
              <a:r>
                <a:rPr kumimoji="1" lang="en-US" altLang="ja-JP" b="1" dirty="0">
                  <a:solidFill>
                    <a:schemeClr val="tx1"/>
                  </a:solidFill>
                </a:rPr>
                <a:t>=1:2)</a:t>
              </a:r>
              <a:endParaRPr kumimoji="1" lang="ja-JP" altLang="en-US" b="1" dirty="0">
                <a:solidFill>
                  <a:schemeClr val="tx1"/>
                </a:solidFill>
              </a:endParaRPr>
            </a:p>
          </p:txBody>
        </p:sp>
        <p:sp>
          <p:nvSpPr>
            <p:cNvPr id="96" name="四角形: 角を丸くする 95">
              <a:extLst>
                <a:ext uri="{FF2B5EF4-FFF2-40B4-BE49-F238E27FC236}">
                  <a16:creationId xmlns:a16="http://schemas.microsoft.com/office/drawing/2014/main" id="{9973D252-348C-4B97-B44D-9B68183C3981}"/>
                </a:ext>
              </a:extLst>
            </p:cNvPr>
            <p:cNvSpPr/>
            <p:nvPr/>
          </p:nvSpPr>
          <p:spPr>
            <a:xfrm>
              <a:off x="260675" y="2249490"/>
              <a:ext cx="4316188" cy="54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CH</a:t>
              </a:r>
              <a:r>
                <a:rPr kumimoji="1" lang="en-US" altLang="ja-JP" sz="2400" b="1" baseline="-2000" dirty="0">
                  <a:solidFill>
                    <a:schemeClr val="tx1"/>
                  </a:solidFill>
                </a:rPr>
                <a:t>3</a:t>
              </a:r>
              <a:r>
                <a:rPr kumimoji="1" lang="en-US" altLang="ja-JP" sz="2400" b="1" dirty="0">
                  <a:solidFill>
                    <a:schemeClr val="tx1"/>
                  </a:solidFill>
                </a:rPr>
                <a:t>COONa</a:t>
              </a:r>
              <a:endParaRPr kumimoji="1" lang="ja-JP" altLang="en-US" sz="2400" b="1" dirty="0">
                <a:solidFill>
                  <a:schemeClr val="tx1"/>
                </a:solidFill>
              </a:endParaRPr>
            </a:p>
          </p:txBody>
        </p:sp>
        <p:sp>
          <p:nvSpPr>
            <p:cNvPr id="97" name="四角形: 角を丸くする 96">
              <a:extLst>
                <a:ext uri="{FF2B5EF4-FFF2-40B4-BE49-F238E27FC236}">
                  <a16:creationId xmlns:a16="http://schemas.microsoft.com/office/drawing/2014/main" id="{C82F1ACC-677F-4329-8DF5-6AB8A4559C73}"/>
                </a:ext>
              </a:extLst>
            </p:cNvPr>
            <p:cNvSpPr/>
            <p:nvPr/>
          </p:nvSpPr>
          <p:spPr>
            <a:xfrm>
              <a:off x="260675" y="2925854"/>
              <a:ext cx="4306661" cy="5457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前駆体</a:t>
              </a:r>
              <a:endParaRPr kumimoji="1" lang="en-US" altLang="ja-JP" sz="2400" b="1" dirty="0">
                <a:solidFill>
                  <a:schemeClr val="tx1"/>
                </a:solidFill>
              </a:endParaRPr>
            </a:p>
          </p:txBody>
        </p:sp>
        <p:sp>
          <p:nvSpPr>
            <p:cNvPr id="98" name="四角形: 角を丸くする 97">
              <a:extLst>
                <a:ext uri="{FF2B5EF4-FFF2-40B4-BE49-F238E27FC236}">
                  <a16:creationId xmlns:a16="http://schemas.microsoft.com/office/drawing/2014/main" id="{6F629522-2891-48CF-A651-2F8320FF322F}"/>
                </a:ext>
              </a:extLst>
            </p:cNvPr>
            <p:cNvSpPr/>
            <p:nvPr/>
          </p:nvSpPr>
          <p:spPr>
            <a:xfrm>
              <a:off x="260675" y="4041989"/>
              <a:ext cx="4306661" cy="54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混合、加熱</a:t>
              </a:r>
              <a:r>
                <a:rPr kumimoji="1" lang="en-US" altLang="ja-JP" sz="2400" b="1" dirty="0">
                  <a:solidFill>
                    <a:schemeClr val="tx1"/>
                  </a:solidFill>
                </a:rPr>
                <a:t>(65</a:t>
              </a:r>
              <a:r>
                <a:rPr kumimoji="1" lang="ja-JP" altLang="en-US" sz="2400" b="1" dirty="0">
                  <a:solidFill>
                    <a:schemeClr val="tx1"/>
                  </a:solidFill>
                </a:rPr>
                <a:t>℃</a:t>
              </a:r>
              <a:r>
                <a:rPr kumimoji="1" lang="en-US" altLang="ja-JP" sz="2400" b="1" dirty="0">
                  <a:solidFill>
                    <a:schemeClr val="tx1"/>
                  </a:solidFill>
                </a:rPr>
                <a:t>)</a:t>
              </a:r>
              <a:endParaRPr kumimoji="1" lang="ja-JP" altLang="en-US" sz="2400" b="1" dirty="0">
                <a:solidFill>
                  <a:schemeClr val="tx1"/>
                </a:solidFill>
              </a:endParaRPr>
            </a:p>
          </p:txBody>
        </p:sp>
        <p:sp>
          <p:nvSpPr>
            <p:cNvPr id="102" name="四角形: 角を丸くする 101">
              <a:extLst>
                <a:ext uri="{FF2B5EF4-FFF2-40B4-BE49-F238E27FC236}">
                  <a16:creationId xmlns:a16="http://schemas.microsoft.com/office/drawing/2014/main" id="{16960016-703F-4FA9-BD45-5ECABA8F09DE}"/>
                </a:ext>
              </a:extLst>
            </p:cNvPr>
            <p:cNvSpPr/>
            <p:nvPr/>
          </p:nvSpPr>
          <p:spPr>
            <a:xfrm>
              <a:off x="4682956" y="3003650"/>
              <a:ext cx="4318231" cy="8309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粉末のシリカエアロゲルを入れ</a:t>
              </a:r>
              <a:r>
                <a:rPr kumimoji="1" lang="en-US" altLang="ja-JP" sz="2400" b="1" dirty="0">
                  <a:solidFill>
                    <a:schemeClr val="tx1"/>
                  </a:solidFill>
                </a:rPr>
                <a:t>NaNO</a:t>
              </a:r>
              <a:r>
                <a:rPr kumimoji="1" lang="en-US" altLang="ja-JP" sz="2400" b="1" baseline="-2000" dirty="0">
                  <a:solidFill>
                    <a:schemeClr val="tx1"/>
                  </a:solidFill>
                </a:rPr>
                <a:t>3</a:t>
              </a:r>
              <a:r>
                <a:rPr kumimoji="1" lang="ja-JP" altLang="en-US" sz="2400" b="1" dirty="0">
                  <a:solidFill>
                    <a:schemeClr val="tx1"/>
                  </a:solidFill>
                </a:rPr>
                <a:t>を入れ撹拌</a:t>
              </a:r>
              <a:r>
                <a:rPr kumimoji="1" lang="en-US" altLang="ja-JP" sz="2400" b="1" dirty="0">
                  <a:solidFill>
                    <a:schemeClr val="tx1"/>
                  </a:solidFill>
                </a:rPr>
                <a:t>(65</a:t>
              </a:r>
              <a:r>
                <a:rPr kumimoji="1" lang="ja-JP" altLang="en-US" sz="2400" b="1" dirty="0">
                  <a:solidFill>
                    <a:schemeClr val="tx1"/>
                  </a:solidFill>
                </a:rPr>
                <a:t>℃</a:t>
              </a:r>
              <a:r>
                <a:rPr kumimoji="1" lang="en-US" altLang="ja-JP" sz="2400" b="1" dirty="0">
                  <a:solidFill>
                    <a:schemeClr val="tx1"/>
                  </a:solidFill>
                </a:rPr>
                <a:t>,3h)</a:t>
              </a:r>
              <a:endParaRPr kumimoji="1" lang="ja-JP" altLang="en-US" sz="2400" b="1" dirty="0">
                <a:solidFill>
                  <a:schemeClr val="tx1"/>
                </a:solidFill>
              </a:endParaRPr>
            </a:p>
          </p:txBody>
        </p:sp>
        <p:sp>
          <p:nvSpPr>
            <p:cNvPr id="111" name="フローチャート: 結合子 110">
              <a:extLst>
                <a:ext uri="{FF2B5EF4-FFF2-40B4-BE49-F238E27FC236}">
                  <a16:creationId xmlns:a16="http://schemas.microsoft.com/office/drawing/2014/main" id="{2068434C-8F64-4F6E-B9E1-DA0C1C2E1A60}"/>
                </a:ext>
              </a:extLst>
            </p:cNvPr>
            <p:cNvSpPr/>
            <p:nvPr/>
          </p:nvSpPr>
          <p:spPr>
            <a:xfrm>
              <a:off x="6959404" y="2078842"/>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矢印: 下 111">
              <a:extLst>
                <a:ext uri="{FF2B5EF4-FFF2-40B4-BE49-F238E27FC236}">
                  <a16:creationId xmlns:a16="http://schemas.microsoft.com/office/drawing/2014/main" id="{5BABBCC9-258F-4963-947C-A382F8F5254F}"/>
                </a:ext>
              </a:extLst>
            </p:cNvPr>
            <p:cNvSpPr/>
            <p:nvPr/>
          </p:nvSpPr>
          <p:spPr>
            <a:xfrm>
              <a:off x="1965512" y="3532844"/>
              <a:ext cx="865414" cy="471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矢印: 下 112">
              <a:extLst>
                <a:ext uri="{FF2B5EF4-FFF2-40B4-BE49-F238E27FC236}">
                  <a16:creationId xmlns:a16="http://schemas.microsoft.com/office/drawing/2014/main" id="{E2AE97A8-2642-4319-96DC-37C880D7E57F}"/>
                </a:ext>
              </a:extLst>
            </p:cNvPr>
            <p:cNvSpPr/>
            <p:nvPr/>
          </p:nvSpPr>
          <p:spPr>
            <a:xfrm>
              <a:off x="1965512" y="4675248"/>
              <a:ext cx="865414" cy="471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3330F5E7-682D-4F68-9D17-A877D3E2AB03}"/>
                </a:ext>
              </a:extLst>
            </p:cNvPr>
            <p:cNvSpPr txBox="1"/>
            <p:nvPr/>
          </p:nvSpPr>
          <p:spPr>
            <a:xfrm>
              <a:off x="2806248" y="5024020"/>
              <a:ext cx="3717016" cy="461665"/>
            </a:xfrm>
            <a:prstGeom prst="rect">
              <a:avLst/>
            </a:prstGeom>
            <a:noFill/>
          </p:spPr>
          <p:txBody>
            <a:bodyPr wrap="square" rtlCol="0">
              <a:spAutoFit/>
            </a:bodyPr>
            <a:lstStyle/>
            <a:p>
              <a:pPr algn="ctr"/>
              <a:r>
                <a:rPr kumimoji="1" lang="ja-JP" altLang="en-US" sz="2400" b="1" dirty="0"/>
                <a:t>全て窒素雰囲気中で行う</a:t>
              </a:r>
            </a:p>
          </p:txBody>
        </p:sp>
        <p:sp>
          <p:nvSpPr>
            <p:cNvPr id="115" name="四角形: 角を丸くする 114">
              <a:extLst>
                <a:ext uri="{FF2B5EF4-FFF2-40B4-BE49-F238E27FC236}">
                  <a16:creationId xmlns:a16="http://schemas.microsoft.com/office/drawing/2014/main" id="{B0EF01DB-501C-4BE9-917A-AA908105FA70}"/>
                </a:ext>
              </a:extLst>
            </p:cNvPr>
            <p:cNvSpPr/>
            <p:nvPr/>
          </p:nvSpPr>
          <p:spPr>
            <a:xfrm>
              <a:off x="4701425" y="4416040"/>
              <a:ext cx="4316188" cy="545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フェライトーシリカ多孔体</a:t>
              </a:r>
            </a:p>
          </p:txBody>
        </p:sp>
        <p:sp>
          <p:nvSpPr>
            <p:cNvPr id="116" name="テキスト ボックス 115">
              <a:extLst>
                <a:ext uri="{FF2B5EF4-FFF2-40B4-BE49-F238E27FC236}">
                  <a16:creationId xmlns:a16="http://schemas.microsoft.com/office/drawing/2014/main" id="{4BB9643F-22E1-471A-BDED-CE5A7704D199}"/>
                </a:ext>
              </a:extLst>
            </p:cNvPr>
            <p:cNvSpPr txBox="1"/>
            <p:nvPr/>
          </p:nvSpPr>
          <p:spPr>
            <a:xfrm>
              <a:off x="259309" y="1774212"/>
              <a:ext cx="4513495" cy="400110"/>
            </a:xfrm>
            <a:prstGeom prst="rect">
              <a:avLst/>
            </a:prstGeom>
            <a:noFill/>
          </p:spPr>
          <p:txBody>
            <a:bodyPr wrap="square" rtlCol="0">
              <a:spAutoFit/>
            </a:bodyPr>
            <a:lstStyle/>
            <a:p>
              <a:r>
                <a:rPr kumimoji="1" lang="ja-JP" altLang="en-US" sz="2000" b="1" dirty="0"/>
                <a:t>蒸留水を窒素雰囲気下で一時間放置</a:t>
              </a:r>
            </a:p>
          </p:txBody>
        </p:sp>
        <p:sp>
          <p:nvSpPr>
            <p:cNvPr id="117" name="矢印: 下 116">
              <a:extLst>
                <a:ext uri="{FF2B5EF4-FFF2-40B4-BE49-F238E27FC236}">
                  <a16:creationId xmlns:a16="http://schemas.microsoft.com/office/drawing/2014/main" id="{5DB1E540-AFA0-4419-9B49-B34AFE157596}"/>
                </a:ext>
              </a:extLst>
            </p:cNvPr>
            <p:cNvSpPr/>
            <p:nvPr/>
          </p:nvSpPr>
          <p:spPr>
            <a:xfrm>
              <a:off x="6403952" y="3934760"/>
              <a:ext cx="865414" cy="471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C5A7B48D-011D-4E0C-BC6A-E9D4CF468C9E}"/>
                </a:ext>
              </a:extLst>
            </p:cNvPr>
            <p:cNvSpPr txBox="1"/>
            <p:nvPr/>
          </p:nvSpPr>
          <p:spPr>
            <a:xfrm>
              <a:off x="7384986" y="3970282"/>
              <a:ext cx="2064021" cy="400110"/>
            </a:xfrm>
            <a:prstGeom prst="rect">
              <a:avLst/>
            </a:prstGeom>
            <a:noFill/>
          </p:spPr>
          <p:txBody>
            <a:bodyPr wrap="square" rtlCol="0">
              <a:spAutoFit/>
            </a:bodyPr>
            <a:lstStyle/>
            <a:p>
              <a:r>
                <a:rPr kumimoji="1" lang="ja-JP" altLang="en-US" sz="2000" b="1" dirty="0"/>
                <a:t>蒸留水で洗浄</a:t>
              </a:r>
            </a:p>
          </p:txBody>
        </p:sp>
        <p:sp>
          <p:nvSpPr>
            <p:cNvPr id="119" name="フローチャート: 結合子 118">
              <a:extLst>
                <a:ext uri="{FF2B5EF4-FFF2-40B4-BE49-F238E27FC236}">
                  <a16:creationId xmlns:a16="http://schemas.microsoft.com/office/drawing/2014/main" id="{486421BB-C79A-45D0-A793-74502E334DAC}"/>
                </a:ext>
              </a:extLst>
            </p:cNvPr>
            <p:cNvSpPr/>
            <p:nvPr/>
          </p:nvSpPr>
          <p:spPr>
            <a:xfrm>
              <a:off x="6425702" y="2367246"/>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ローチャート: 結合子 119">
              <a:extLst>
                <a:ext uri="{FF2B5EF4-FFF2-40B4-BE49-F238E27FC236}">
                  <a16:creationId xmlns:a16="http://schemas.microsoft.com/office/drawing/2014/main" id="{7D03CD60-5A94-423E-B8E5-191DAB52FA0C}"/>
                </a:ext>
              </a:extLst>
            </p:cNvPr>
            <p:cNvSpPr/>
            <p:nvPr/>
          </p:nvSpPr>
          <p:spPr>
            <a:xfrm>
              <a:off x="7756421" y="2350030"/>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0" name="テキスト ボックス 129">
            <a:extLst>
              <a:ext uri="{FF2B5EF4-FFF2-40B4-BE49-F238E27FC236}">
                <a16:creationId xmlns:a16="http://schemas.microsoft.com/office/drawing/2014/main" id="{9B9994CB-6910-4D8C-8FE8-5E27B258D0A4}"/>
              </a:ext>
            </a:extLst>
          </p:cNvPr>
          <p:cNvSpPr txBox="1"/>
          <p:nvPr/>
        </p:nvSpPr>
        <p:spPr>
          <a:xfrm>
            <a:off x="10976239" y="10698241"/>
            <a:ext cx="2554190"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800" b="1" dirty="0"/>
              <a:t>CoFe</a:t>
            </a:r>
            <a:r>
              <a:rPr kumimoji="1" lang="en-US" altLang="ja-JP" sz="1800" b="1" baseline="-25000" dirty="0"/>
              <a:t>2</a:t>
            </a:r>
            <a:r>
              <a:rPr kumimoji="1" lang="en-US" altLang="ja-JP" sz="1800" b="1" dirty="0"/>
              <a:t>O</a:t>
            </a:r>
            <a:r>
              <a:rPr kumimoji="1" lang="en-US" altLang="ja-JP" sz="1800" b="1" baseline="-25000" dirty="0"/>
              <a:t>4</a:t>
            </a:r>
            <a:r>
              <a:rPr kumimoji="1" lang="ja-JP" altLang="en-US" sz="1800" b="1" dirty="0"/>
              <a:t>－</a:t>
            </a:r>
            <a:r>
              <a:rPr kumimoji="1" lang="en-US" altLang="ja-JP" sz="1800" b="1" dirty="0"/>
              <a:t>SiO</a:t>
            </a:r>
            <a:r>
              <a:rPr kumimoji="1" lang="en-US" altLang="ja-JP" sz="1800" b="1" baseline="-25000" dirty="0"/>
              <a:t>2</a:t>
            </a:r>
            <a:endParaRPr kumimoji="1" lang="ja-JP" altLang="en-US" b="1" dirty="0"/>
          </a:p>
        </p:txBody>
      </p:sp>
      <p:sp>
        <p:nvSpPr>
          <p:cNvPr id="143" name="テキスト ボックス 142">
            <a:extLst>
              <a:ext uri="{FF2B5EF4-FFF2-40B4-BE49-F238E27FC236}">
                <a16:creationId xmlns:a16="http://schemas.microsoft.com/office/drawing/2014/main" id="{DA081EB7-3680-4280-94EE-4B10A824834B}"/>
              </a:ext>
            </a:extLst>
          </p:cNvPr>
          <p:cNvSpPr txBox="1"/>
          <p:nvPr/>
        </p:nvSpPr>
        <p:spPr>
          <a:xfrm>
            <a:off x="14471891" y="10665596"/>
            <a:ext cx="2873110"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(Ni</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0.5</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Zn</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0.5</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)Fe</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SiO</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sp>
        <p:nvSpPr>
          <p:cNvPr id="152" name="テキスト ボックス 151">
            <a:extLst>
              <a:ext uri="{FF2B5EF4-FFF2-40B4-BE49-F238E27FC236}">
                <a16:creationId xmlns:a16="http://schemas.microsoft.com/office/drawing/2014/main" id="{2C84FAAD-2AEB-4404-A0E4-2DDCF35AF014}"/>
              </a:ext>
            </a:extLst>
          </p:cNvPr>
          <p:cNvSpPr txBox="1"/>
          <p:nvPr/>
        </p:nvSpPr>
        <p:spPr>
          <a:xfrm>
            <a:off x="18059635" y="10631688"/>
            <a:ext cx="1879869"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Bi-YIG</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SiO</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4" name="テキスト ボックス 153">
            <a:extLst>
              <a:ext uri="{FF2B5EF4-FFF2-40B4-BE49-F238E27FC236}">
                <a16:creationId xmlns:a16="http://schemas.microsoft.com/office/drawing/2014/main" id="{5A33766A-1472-46B5-842E-6C6AD398938A}"/>
              </a:ext>
            </a:extLst>
          </p:cNvPr>
          <p:cNvSpPr txBox="1"/>
          <p:nvPr/>
        </p:nvSpPr>
        <p:spPr>
          <a:xfrm>
            <a:off x="12841701" y="15462476"/>
            <a:ext cx="7186936" cy="461665"/>
          </a:xfrm>
          <a:prstGeom prst="rect">
            <a:avLst/>
          </a:prstGeom>
          <a:noFill/>
          <a:ln w="12700">
            <a:solidFill>
              <a:srgbClr val="0070C0"/>
            </a:solidFill>
          </a:ln>
        </p:spPr>
        <p:txBody>
          <a:bodyPr wrap="square" rtlCol="0">
            <a:spAutoFit/>
          </a:bodyPr>
          <a:lstStyle/>
          <a:p>
            <a:pPr algn="ctr"/>
            <a:r>
              <a:rPr kumimoji="1" lang="ja-JP" altLang="en-US" sz="2400" b="1" dirty="0"/>
              <a:t>目的のフェライトが複合できた</a:t>
            </a:r>
            <a:endParaRPr kumimoji="1" lang="en-US" altLang="ja-JP" sz="2400" b="1" dirty="0"/>
          </a:p>
        </p:txBody>
      </p:sp>
      <p:sp>
        <p:nvSpPr>
          <p:cNvPr id="155" name="テキスト ボックス 154">
            <a:extLst>
              <a:ext uri="{FF2B5EF4-FFF2-40B4-BE49-F238E27FC236}">
                <a16:creationId xmlns:a16="http://schemas.microsoft.com/office/drawing/2014/main" id="{F7C9F082-A75F-4868-84E2-A86755ADEADA}"/>
              </a:ext>
            </a:extLst>
          </p:cNvPr>
          <p:cNvSpPr txBox="1"/>
          <p:nvPr/>
        </p:nvSpPr>
        <p:spPr>
          <a:xfrm>
            <a:off x="10976238" y="14556725"/>
            <a:ext cx="8657961" cy="83099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CoFe</a:t>
            </a:r>
            <a:r>
              <a:rPr kumimoji="1" lang="en-US" altLang="ja-JP" sz="24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a:t>
            </a:r>
            <a:r>
              <a:rPr kumimoji="1" lang="en-US" altLang="ja-JP" sz="24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(Ni</a:t>
            </a:r>
            <a:r>
              <a:rPr kumimoji="1" lang="en-US" altLang="ja-JP" sz="24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0.5</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Zn</a:t>
            </a:r>
            <a:r>
              <a:rPr kumimoji="1" lang="en-US" altLang="ja-JP" sz="24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0.5</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)Fe</a:t>
            </a:r>
            <a:r>
              <a:rPr kumimoji="1" lang="en-US" altLang="ja-JP" sz="24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a:t>
            </a:r>
            <a:r>
              <a:rPr kumimoji="1" lang="en-US" altLang="ja-JP" sz="24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4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：スピネル構造による回折ピーク</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Bi-YIG</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：ガーネット構造による回折ピーク</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8" name="右矢印 379">
            <a:extLst>
              <a:ext uri="{FF2B5EF4-FFF2-40B4-BE49-F238E27FC236}">
                <a16:creationId xmlns:a16="http://schemas.microsoft.com/office/drawing/2014/main" id="{B0B43F2C-CBB7-4C5A-AEB1-B1551A8CD70F}"/>
              </a:ext>
            </a:extLst>
          </p:cNvPr>
          <p:cNvSpPr/>
          <p:nvPr/>
        </p:nvSpPr>
        <p:spPr>
          <a:xfrm>
            <a:off x="12728219" y="25633460"/>
            <a:ext cx="529033" cy="2938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テキスト ボックス 168">
            <a:extLst>
              <a:ext uri="{FF2B5EF4-FFF2-40B4-BE49-F238E27FC236}">
                <a16:creationId xmlns:a16="http://schemas.microsoft.com/office/drawing/2014/main" id="{FC1A3423-77C4-496B-99B3-1D81C9D7487A}"/>
              </a:ext>
            </a:extLst>
          </p:cNvPr>
          <p:cNvSpPr txBox="1"/>
          <p:nvPr/>
        </p:nvSpPr>
        <p:spPr>
          <a:xfrm>
            <a:off x="13276437" y="25568548"/>
            <a:ext cx="781016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透磁率が低下しなかったのは粒子が単磁区サイズに小さく磁壁移動が抑制されたため。</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3" name="テキスト ボックス 172">
            <a:extLst>
              <a:ext uri="{FF2B5EF4-FFF2-40B4-BE49-F238E27FC236}">
                <a16:creationId xmlns:a16="http://schemas.microsoft.com/office/drawing/2014/main" id="{D823E4B8-2CB5-414C-9ED1-89A69EC53CD9}"/>
              </a:ext>
            </a:extLst>
          </p:cNvPr>
          <p:cNvSpPr txBox="1"/>
          <p:nvPr/>
        </p:nvSpPr>
        <p:spPr>
          <a:xfrm>
            <a:off x="10976238" y="25146698"/>
            <a:ext cx="9732544" cy="461665"/>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透磁率は周波数が上がるにつれて上昇する傾向</a:t>
            </a:r>
            <a:endParaRPr kumimoji="1" lang="en-US" altLang="ja-JP" sz="2000" dirty="0"/>
          </a:p>
        </p:txBody>
      </p:sp>
      <p:sp>
        <p:nvSpPr>
          <p:cNvPr id="175" name="テキスト ボックス 174">
            <a:extLst>
              <a:ext uri="{FF2B5EF4-FFF2-40B4-BE49-F238E27FC236}">
                <a16:creationId xmlns:a16="http://schemas.microsoft.com/office/drawing/2014/main" id="{257E0BDA-75A4-4D36-B998-B207A0512009}"/>
              </a:ext>
            </a:extLst>
          </p:cNvPr>
          <p:cNvSpPr txBox="1"/>
          <p:nvPr/>
        </p:nvSpPr>
        <p:spPr>
          <a:xfrm>
            <a:off x="10992386" y="26646387"/>
            <a:ext cx="9706981" cy="83099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GHz</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帯において高い透磁率を示していることから高周波帯での電波吸収体としての使用に期待できる。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B63040B4-6F45-4427-81D1-DDA9461437ED}"/>
              </a:ext>
            </a:extLst>
          </p:cNvPr>
          <p:cNvSpPr txBox="1"/>
          <p:nvPr/>
        </p:nvSpPr>
        <p:spPr>
          <a:xfrm>
            <a:off x="446769" y="6480348"/>
            <a:ext cx="1724931" cy="461665"/>
          </a:xfrm>
          <a:prstGeom prst="rect">
            <a:avLst/>
          </a:prstGeom>
          <a:noFill/>
          <a:ln>
            <a:solidFill>
              <a:schemeClr val="accent1"/>
            </a:solidFill>
          </a:ln>
        </p:spPr>
        <p:txBody>
          <a:bodyPr wrap="square" rtlCol="0">
            <a:spAutoFit/>
          </a:bodyPr>
          <a:lstStyle/>
          <a:p>
            <a:r>
              <a:rPr kumimoji="1" lang="ja-JP" altLang="en-US" sz="2400" dirty="0"/>
              <a:t>フェライト</a:t>
            </a:r>
          </a:p>
        </p:txBody>
      </p:sp>
      <p:cxnSp>
        <p:nvCxnSpPr>
          <p:cNvPr id="8" name="直線矢印コネクタ 7">
            <a:extLst>
              <a:ext uri="{FF2B5EF4-FFF2-40B4-BE49-F238E27FC236}">
                <a16:creationId xmlns:a16="http://schemas.microsoft.com/office/drawing/2014/main" id="{C1BA270E-6C6D-4955-83B4-346A39F36437}"/>
              </a:ext>
            </a:extLst>
          </p:cNvPr>
          <p:cNvCxnSpPr>
            <a:cxnSpLocks/>
          </p:cNvCxnSpPr>
          <p:nvPr/>
        </p:nvCxnSpPr>
        <p:spPr>
          <a:xfrm flipV="1">
            <a:off x="2209800" y="6705259"/>
            <a:ext cx="543846" cy="592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FDAF19F6-ACA4-4446-9C38-273C4A5F8E8B}"/>
              </a:ext>
            </a:extLst>
          </p:cNvPr>
          <p:cNvSpPr txBox="1"/>
          <p:nvPr/>
        </p:nvSpPr>
        <p:spPr>
          <a:xfrm>
            <a:off x="3916157" y="6493711"/>
            <a:ext cx="5959745" cy="461665"/>
          </a:xfrm>
          <a:prstGeom prst="rect">
            <a:avLst/>
          </a:prstGeom>
          <a:noFill/>
        </p:spPr>
        <p:txBody>
          <a:bodyPr wrap="square" rtlCol="0">
            <a:spAutoFit/>
          </a:bodyPr>
          <a:lstStyle/>
          <a:p>
            <a:r>
              <a:rPr kumimoji="1" lang="ja-JP" altLang="en-US" sz="2400" dirty="0"/>
              <a:t>シリカエアロゲルと複合し多孔質にする</a:t>
            </a:r>
          </a:p>
        </p:txBody>
      </p:sp>
      <p:cxnSp>
        <p:nvCxnSpPr>
          <p:cNvPr id="128" name="直線矢印コネクタ 127">
            <a:extLst>
              <a:ext uri="{FF2B5EF4-FFF2-40B4-BE49-F238E27FC236}">
                <a16:creationId xmlns:a16="http://schemas.microsoft.com/office/drawing/2014/main" id="{CF0D08EA-2A30-4200-BA45-99FC5C417CD0}"/>
              </a:ext>
            </a:extLst>
          </p:cNvPr>
          <p:cNvCxnSpPr/>
          <p:nvPr/>
        </p:nvCxnSpPr>
        <p:spPr>
          <a:xfrm flipV="1">
            <a:off x="3545630" y="6698716"/>
            <a:ext cx="429917" cy="592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a:extLst>
              <a:ext uri="{FF2B5EF4-FFF2-40B4-BE49-F238E27FC236}">
                <a16:creationId xmlns:a16="http://schemas.microsoft.com/office/drawing/2014/main" id="{32CA682E-AFCD-4319-8ADA-FFB702654D42}"/>
              </a:ext>
            </a:extLst>
          </p:cNvPr>
          <p:cNvSpPr txBox="1"/>
          <p:nvPr/>
        </p:nvSpPr>
        <p:spPr>
          <a:xfrm>
            <a:off x="916669" y="7182630"/>
            <a:ext cx="1139855" cy="461665"/>
          </a:xfrm>
          <a:prstGeom prst="rect">
            <a:avLst/>
          </a:prstGeom>
          <a:noFill/>
          <a:ln>
            <a:solidFill>
              <a:schemeClr val="accent1"/>
            </a:solidFill>
          </a:ln>
        </p:spPr>
        <p:txBody>
          <a:bodyPr wrap="square" rtlCol="0">
            <a:spAutoFit/>
          </a:bodyPr>
          <a:lstStyle/>
          <a:p>
            <a:r>
              <a:rPr kumimoji="1" lang="ja-JP" altLang="en-US" sz="2400" dirty="0"/>
              <a:t>多孔質</a:t>
            </a:r>
          </a:p>
        </p:txBody>
      </p:sp>
      <p:cxnSp>
        <p:nvCxnSpPr>
          <p:cNvPr id="161" name="直線矢印コネクタ 160">
            <a:extLst>
              <a:ext uri="{FF2B5EF4-FFF2-40B4-BE49-F238E27FC236}">
                <a16:creationId xmlns:a16="http://schemas.microsoft.com/office/drawing/2014/main" id="{28EE3453-BECE-4C91-B233-8C8E267A0814}"/>
              </a:ext>
            </a:extLst>
          </p:cNvPr>
          <p:cNvCxnSpPr>
            <a:cxnSpLocks/>
          </p:cNvCxnSpPr>
          <p:nvPr/>
        </p:nvCxnSpPr>
        <p:spPr>
          <a:xfrm flipV="1">
            <a:off x="2239453" y="7390492"/>
            <a:ext cx="543846" cy="592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a:extLst>
              <a:ext uri="{FF2B5EF4-FFF2-40B4-BE49-F238E27FC236}">
                <a16:creationId xmlns:a16="http://schemas.microsoft.com/office/drawing/2014/main" id="{986FC262-39F3-4B0E-AC18-B073A294F430}"/>
              </a:ext>
            </a:extLst>
          </p:cNvPr>
          <p:cNvSpPr txBox="1"/>
          <p:nvPr/>
        </p:nvSpPr>
        <p:spPr>
          <a:xfrm>
            <a:off x="2818073" y="7190555"/>
            <a:ext cx="3155788" cy="1200329"/>
          </a:xfrm>
          <a:prstGeom prst="rect">
            <a:avLst/>
          </a:prstGeom>
          <a:noFill/>
        </p:spPr>
        <p:txBody>
          <a:bodyPr wrap="square" rtlCol="0">
            <a:spAutoFit/>
          </a:bodyPr>
          <a:lstStyle/>
          <a:p>
            <a:r>
              <a:rPr kumimoji="1" lang="ja-JP" altLang="en-US" sz="2400" dirty="0"/>
              <a:t>多孔構造中で電波が多重に散乱し高性能化することに期待</a:t>
            </a:r>
          </a:p>
        </p:txBody>
      </p:sp>
      <p:pic>
        <p:nvPicPr>
          <p:cNvPr id="12" name="図 11">
            <a:extLst>
              <a:ext uri="{FF2B5EF4-FFF2-40B4-BE49-F238E27FC236}">
                <a16:creationId xmlns:a16="http://schemas.microsoft.com/office/drawing/2014/main" id="{AB63AD39-3ADE-45F6-AE56-CE567CF65D77}"/>
              </a:ext>
            </a:extLst>
          </p:cNvPr>
          <p:cNvPicPr>
            <a:picLocks noChangeAspect="1"/>
          </p:cNvPicPr>
          <p:nvPr/>
        </p:nvPicPr>
        <p:blipFill>
          <a:blip r:embed="rId3"/>
          <a:stretch>
            <a:fillRect/>
          </a:stretch>
        </p:blipFill>
        <p:spPr>
          <a:xfrm>
            <a:off x="6164723" y="7023431"/>
            <a:ext cx="3017782" cy="2133785"/>
          </a:xfrm>
          <a:prstGeom prst="rect">
            <a:avLst/>
          </a:prstGeom>
        </p:spPr>
      </p:pic>
      <p:sp>
        <p:nvSpPr>
          <p:cNvPr id="177" name="テキスト ボックス 176">
            <a:extLst>
              <a:ext uri="{FF2B5EF4-FFF2-40B4-BE49-F238E27FC236}">
                <a16:creationId xmlns:a16="http://schemas.microsoft.com/office/drawing/2014/main" id="{E9CDB626-8DA9-4C15-83F3-C42B433FE252}"/>
              </a:ext>
            </a:extLst>
          </p:cNvPr>
          <p:cNvSpPr txBox="1"/>
          <p:nvPr/>
        </p:nvSpPr>
        <p:spPr>
          <a:xfrm>
            <a:off x="1384793" y="9068064"/>
            <a:ext cx="8212933" cy="830997"/>
          </a:xfrm>
          <a:prstGeom prst="rect">
            <a:avLst/>
          </a:prstGeom>
          <a:noFill/>
        </p:spPr>
        <p:txBody>
          <a:bodyPr wrap="square" rtlCol="0">
            <a:spAutoFit/>
          </a:bodyPr>
          <a:lstStyle/>
          <a:p>
            <a:r>
              <a:rPr kumimoji="1" lang="ja-JP" altLang="en-US" sz="2400" dirty="0"/>
              <a:t>ソフトフェライト、ハードフェライトと複数種類、複合材料を作製し、様々な周波数へ対応</a:t>
            </a:r>
          </a:p>
        </p:txBody>
      </p:sp>
      <p:pic>
        <p:nvPicPr>
          <p:cNvPr id="13" name="図 12">
            <a:extLst>
              <a:ext uri="{FF2B5EF4-FFF2-40B4-BE49-F238E27FC236}">
                <a16:creationId xmlns:a16="http://schemas.microsoft.com/office/drawing/2014/main" id="{A42E396F-5490-44B6-B122-44B6669735A2}"/>
              </a:ext>
            </a:extLst>
          </p:cNvPr>
          <p:cNvPicPr>
            <a:picLocks noChangeAspect="1"/>
          </p:cNvPicPr>
          <p:nvPr/>
        </p:nvPicPr>
        <p:blipFill>
          <a:blip r:embed="rId4"/>
          <a:stretch>
            <a:fillRect/>
          </a:stretch>
        </p:blipFill>
        <p:spPr>
          <a:xfrm>
            <a:off x="424318" y="3810156"/>
            <a:ext cx="2298391" cy="1499746"/>
          </a:xfrm>
          <a:prstGeom prst="rect">
            <a:avLst/>
          </a:prstGeom>
        </p:spPr>
      </p:pic>
      <p:sp>
        <p:nvSpPr>
          <p:cNvPr id="178" name="テキスト ボックス 177">
            <a:extLst>
              <a:ext uri="{FF2B5EF4-FFF2-40B4-BE49-F238E27FC236}">
                <a16:creationId xmlns:a16="http://schemas.microsoft.com/office/drawing/2014/main" id="{6F650B1F-D94F-43A9-88B7-01BD4924D8A0}"/>
              </a:ext>
            </a:extLst>
          </p:cNvPr>
          <p:cNvSpPr txBox="1"/>
          <p:nvPr/>
        </p:nvSpPr>
        <p:spPr>
          <a:xfrm>
            <a:off x="2710516" y="4661935"/>
            <a:ext cx="7048479" cy="707886"/>
          </a:xfrm>
          <a:prstGeom prst="rect">
            <a:avLst/>
          </a:prstGeom>
          <a:noFill/>
        </p:spPr>
        <p:txBody>
          <a:bodyPr wrap="square" rtlCol="0">
            <a:spAutoFit/>
          </a:bodyPr>
          <a:lstStyle/>
          <a:p>
            <a:r>
              <a:rPr kumimoji="1" lang="ja-JP" altLang="en-US" sz="2000" dirty="0"/>
              <a:t>材料の電気抵抗、誘電率、透磁率を利用し、電磁波エネルギーを熱に変換することで、電磁波の反射や透過を抑える。</a:t>
            </a:r>
          </a:p>
        </p:txBody>
      </p:sp>
      <p:pic>
        <p:nvPicPr>
          <p:cNvPr id="14" name="図 13">
            <a:extLst>
              <a:ext uri="{FF2B5EF4-FFF2-40B4-BE49-F238E27FC236}">
                <a16:creationId xmlns:a16="http://schemas.microsoft.com/office/drawing/2014/main" id="{410ECE79-5733-47B5-823F-182CB47DDFEF}"/>
              </a:ext>
            </a:extLst>
          </p:cNvPr>
          <p:cNvPicPr>
            <a:picLocks noChangeAspect="1"/>
          </p:cNvPicPr>
          <p:nvPr/>
        </p:nvPicPr>
        <p:blipFill>
          <a:blip r:embed="rId5"/>
          <a:stretch>
            <a:fillRect/>
          </a:stretch>
        </p:blipFill>
        <p:spPr>
          <a:xfrm>
            <a:off x="2681111" y="3969294"/>
            <a:ext cx="5560034" cy="573074"/>
          </a:xfrm>
          <a:prstGeom prst="rect">
            <a:avLst/>
          </a:prstGeom>
        </p:spPr>
      </p:pic>
      <p:sp>
        <p:nvSpPr>
          <p:cNvPr id="179" name="テキスト ボックス 178">
            <a:extLst>
              <a:ext uri="{FF2B5EF4-FFF2-40B4-BE49-F238E27FC236}">
                <a16:creationId xmlns:a16="http://schemas.microsoft.com/office/drawing/2014/main" id="{36308FDD-BDA0-4119-B509-A1F3EDBD6482}"/>
              </a:ext>
            </a:extLst>
          </p:cNvPr>
          <p:cNvSpPr txBox="1"/>
          <p:nvPr/>
        </p:nvSpPr>
        <p:spPr>
          <a:xfrm>
            <a:off x="10835401" y="9703521"/>
            <a:ext cx="4090307"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800" b="1" u="sng" dirty="0"/>
              <a:t>有機金属分解法</a:t>
            </a:r>
            <a:endParaRPr kumimoji="1" lang="en-US" altLang="ja-JP" sz="2800" b="1" u="sng" dirty="0"/>
          </a:p>
        </p:txBody>
      </p:sp>
      <p:pic>
        <p:nvPicPr>
          <p:cNvPr id="15" name="図 14">
            <a:extLst>
              <a:ext uri="{FF2B5EF4-FFF2-40B4-BE49-F238E27FC236}">
                <a16:creationId xmlns:a16="http://schemas.microsoft.com/office/drawing/2014/main" id="{214B35EA-463B-4F1E-83EA-7CD9937E2623}"/>
              </a:ext>
            </a:extLst>
          </p:cNvPr>
          <p:cNvPicPr>
            <a:picLocks noChangeAspect="1"/>
          </p:cNvPicPr>
          <p:nvPr/>
        </p:nvPicPr>
        <p:blipFill>
          <a:blip r:embed="rId6"/>
          <a:stretch>
            <a:fillRect/>
          </a:stretch>
        </p:blipFill>
        <p:spPr>
          <a:xfrm>
            <a:off x="11012465" y="3928990"/>
            <a:ext cx="4658555" cy="3247055"/>
          </a:xfrm>
          <a:prstGeom prst="rect">
            <a:avLst/>
          </a:prstGeom>
        </p:spPr>
      </p:pic>
      <p:pic>
        <p:nvPicPr>
          <p:cNvPr id="16" name="図 15">
            <a:extLst>
              <a:ext uri="{FF2B5EF4-FFF2-40B4-BE49-F238E27FC236}">
                <a16:creationId xmlns:a16="http://schemas.microsoft.com/office/drawing/2014/main" id="{ABEBD9DB-1C4E-4313-8A1D-C764346E93EE}"/>
              </a:ext>
            </a:extLst>
          </p:cNvPr>
          <p:cNvPicPr>
            <a:picLocks noChangeAspect="1"/>
          </p:cNvPicPr>
          <p:nvPr/>
        </p:nvPicPr>
        <p:blipFill>
          <a:blip r:embed="rId7"/>
          <a:stretch>
            <a:fillRect/>
          </a:stretch>
        </p:blipFill>
        <p:spPr>
          <a:xfrm>
            <a:off x="16270379" y="4020834"/>
            <a:ext cx="3922419" cy="3267717"/>
          </a:xfrm>
          <a:prstGeom prst="rect">
            <a:avLst/>
          </a:prstGeom>
        </p:spPr>
      </p:pic>
      <p:sp>
        <p:nvSpPr>
          <p:cNvPr id="180" name="テキスト ボックス 179">
            <a:extLst>
              <a:ext uri="{FF2B5EF4-FFF2-40B4-BE49-F238E27FC236}">
                <a16:creationId xmlns:a16="http://schemas.microsoft.com/office/drawing/2014/main" id="{7AE084B2-6313-45C8-8141-FB604BE4485B}"/>
              </a:ext>
            </a:extLst>
          </p:cNvPr>
          <p:cNvSpPr txBox="1"/>
          <p:nvPr/>
        </p:nvSpPr>
        <p:spPr>
          <a:xfrm>
            <a:off x="11371414" y="3684388"/>
            <a:ext cx="778351" cy="369426"/>
          </a:xfrm>
          <a:prstGeom prst="rect">
            <a:avLst/>
          </a:prstGeom>
          <a:noFill/>
        </p:spPr>
        <p:txBody>
          <a:bodyPr wrap="square" rtlCol="0">
            <a:spAutoFit/>
          </a:bodyPr>
          <a:lstStyle/>
          <a:p>
            <a:r>
              <a:rPr kumimoji="1" lang="en-US" altLang="ja-JP" b="1" dirty="0"/>
              <a:t>XRD</a:t>
            </a:r>
            <a:endParaRPr kumimoji="1" lang="ja-JP" altLang="en-US" b="1" dirty="0"/>
          </a:p>
        </p:txBody>
      </p:sp>
      <p:sp>
        <p:nvSpPr>
          <p:cNvPr id="181" name="テキスト ボックス 180">
            <a:extLst>
              <a:ext uri="{FF2B5EF4-FFF2-40B4-BE49-F238E27FC236}">
                <a16:creationId xmlns:a16="http://schemas.microsoft.com/office/drawing/2014/main" id="{866D23E4-4660-4DAE-9986-3194753037F8}"/>
              </a:ext>
            </a:extLst>
          </p:cNvPr>
          <p:cNvSpPr txBox="1"/>
          <p:nvPr/>
        </p:nvSpPr>
        <p:spPr>
          <a:xfrm>
            <a:off x="16359279" y="3672617"/>
            <a:ext cx="1100945" cy="369332"/>
          </a:xfrm>
          <a:prstGeom prst="rect">
            <a:avLst/>
          </a:prstGeom>
          <a:noFill/>
        </p:spPr>
        <p:txBody>
          <a:bodyPr wrap="square" rtlCol="0">
            <a:spAutoFit/>
          </a:bodyPr>
          <a:lstStyle/>
          <a:p>
            <a:r>
              <a:rPr kumimoji="1" lang="en-US" altLang="ja-JP" b="1" dirty="0"/>
              <a:t>SEM-EDS</a:t>
            </a:r>
            <a:endParaRPr kumimoji="1" lang="ja-JP" altLang="en-US" b="1" dirty="0"/>
          </a:p>
        </p:txBody>
      </p:sp>
      <p:sp>
        <p:nvSpPr>
          <p:cNvPr id="182" name="テキスト ボックス 181">
            <a:extLst>
              <a:ext uri="{FF2B5EF4-FFF2-40B4-BE49-F238E27FC236}">
                <a16:creationId xmlns:a16="http://schemas.microsoft.com/office/drawing/2014/main" id="{A631525B-0742-427E-BF72-7310939793DE}"/>
              </a:ext>
            </a:extLst>
          </p:cNvPr>
          <p:cNvSpPr txBox="1"/>
          <p:nvPr/>
        </p:nvSpPr>
        <p:spPr>
          <a:xfrm>
            <a:off x="16258264" y="7160854"/>
            <a:ext cx="4637733" cy="461665"/>
          </a:xfrm>
          <a:prstGeom prst="rect">
            <a:avLst/>
          </a:prstGeom>
          <a:noFill/>
          <a:ln w="12700">
            <a:noFill/>
          </a:ln>
        </p:spPr>
        <p:txBody>
          <a:bodyPr wrap="square" rtlCol="0">
            <a:spAutoFit/>
          </a:bodyPr>
          <a:lstStyle/>
          <a:p>
            <a:r>
              <a:rPr kumimoji="1" lang="ja-JP" altLang="en-US" sz="2400" dirty="0"/>
              <a:t>破断面に</a:t>
            </a:r>
            <a:r>
              <a:rPr kumimoji="1" lang="en-US" altLang="ja-JP" sz="2400" dirty="0"/>
              <a:t>Fe</a:t>
            </a:r>
            <a:r>
              <a:rPr kumimoji="1" lang="ja-JP" altLang="en-US" sz="2400" dirty="0"/>
              <a:t>元素が存在しない。</a:t>
            </a:r>
            <a:endParaRPr kumimoji="1" lang="en-US" altLang="ja-JP" sz="1600" dirty="0"/>
          </a:p>
        </p:txBody>
      </p:sp>
      <p:sp>
        <p:nvSpPr>
          <p:cNvPr id="184" name="テキスト ボックス 183">
            <a:extLst>
              <a:ext uri="{FF2B5EF4-FFF2-40B4-BE49-F238E27FC236}">
                <a16:creationId xmlns:a16="http://schemas.microsoft.com/office/drawing/2014/main" id="{2D678D47-E92C-4134-8CA6-1A053991EB5E}"/>
              </a:ext>
            </a:extLst>
          </p:cNvPr>
          <p:cNvSpPr txBox="1"/>
          <p:nvPr/>
        </p:nvSpPr>
        <p:spPr>
          <a:xfrm>
            <a:off x="11717076" y="7703354"/>
            <a:ext cx="8387136" cy="954107"/>
          </a:xfrm>
          <a:prstGeom prst="rect">
            <a:avLst/>
          </a:prstGeom>
          <a:noFill/>
          <a:ln>
            <a:solidFill>
              <a:schemeClr val="accent1"/>
            </a:solidFill>
          </a:ln>
        </p:spPr>
        <p:txBody>
          <a:bodyPr wrap="square" rtlCol="0">
            <a:spAutoFit/>
          </a:bodyPr>
          <a:lstStyle/>
          <a:p>
            <a:r>
              <a:rPr kumimoji="1" lang="ja-JP" altLang="en-US" sz="2800" b="1" dirty="0"/>
              <a:t>めっきは水溶液と接していた表面のみ行われ、内部は疎水化処理の影響により複合化できなかった。</a:t>
            </a:r>
          </a:p>
        </p:txBody>
      </p:sp>
      <p:sp>
        <p:nvSpPr>
          <p:cNvPr id="185" name="テキスト ボックス 184">
            <a:extLst>
              <a:ext uri="{FF2B5EF4-FFF2-40B4-BE49-F238E27FC236}">
                <a16:creationId xmlns:a16="http://schemas.microsoft.com/office/drawing/2014/main" id="{69D56419-30E3-4071-864C-F34A0550DBF8}"/>
              </a:ext>
            </a:extLst>
          </p:cNvPr>
          <p:cNvSpPr txBox="1"/>
          <p:nvPr/>
        </p:nvSpPr>
        <p:spPr>
          <a:xfrm>
            <a:off x="10994838" y="8809477"/>
            <a:ext cx="10122274" cy="523220"/>
          </a:xfrm>
          <a:prstGeom prst="rect">
            <a:avLst/>
          </a:prstGeom>
          <a:noFill/>
          <a:ln w="19050">
            <a:solidFill>
              <a:schemeClr val="accent1"/>
            </a:solidFill>
          </a:ln>
        </p:spPr>
        <p:txBody>
          <a:bodyPr wrap="square" rtlCol="0">
            <a:spAutoFit/>
          </a:bodyPr>
          <a:lstStyle/>
          <a:p>
            <a:r>
              <a:rPr kumimoji="1" lang="ja-JP" altLang="en-US" sz="2800" b="1" dirty="0"/>
              <a:t>疎水化処理の影響を受けないであろう有機金属分解法を検討。</a:t>
            </a:r>
          </a:p>
        </p:txBody>
      </p:sp>
      <p:cxnSp>
        <p:nvCxnSpPr>
          <p:cNvPr id="186" name="直線コネクタ 185">
            <a:extLst>
              <a:ext uri="{FF2B5EF4-FFF2-40B4-BE49-F238E27FC236}">
                <a16:creationId xmlns:a16="http://schemas.microsoft.com/office/drawing/2014/main" id="{A465AFB6-FDCE-4B87-A784-4E4958AF24EE}"/>
              </a:ext>
            </a:extLst>
          </p:cNvPr>
          <p:cNvCxnSpPr>
            <a:cxnSpLocks/>
          </p:cNvCxnSpPr>
          <p:nvPr/>
        </p:nvCxnSpPr>
        <p:spPr>
          <a:xfrm flipH="1">
            <a:off x="10785908" y="9588796"/>
            <a:ext cx="10331204" cy="0"/>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3" name="図 22">
            <a:extLst>
              <a:ext uri="{FF2B5EF4-FFF2-40B4-BE49-F238E27FC236}">
                <a16:creationId xmlns:a16="http://schemas.microsoft.com/office/drawing/2014/main" id="{81836C51-9C81-433F-8920-ACB4B339CA19}"/>
              </a:ext>
            </a:extLst>
          </p:cNvPr>
          <p:cNvPicPr>
            <a:picLocks noChangeAspect="1"/>
          </p:cNvPicPr>
          <p:nvPr/>
        </p:nvPicPr>
        <p:blipFill>
          <a:blip r:embed="rId8"/>
          <a:stretch>
            <a:fillRect/>
          </a:stretch>
        </p:blipFill>
        <p:spPr>
          <a:xfrm>
            <a:off x="10824624" y="11021326"/>
            <a:ext cx="3573368" cy="3107566"/>
          </a:xfrm>
          <a:prstGeom prst="rect">
            <a:avLst/>
          </a:prstGeom>
        </p:spPr>
      </p:pic>
      <p:pic>
        <p:nvPicPr>
          <p:cNvPr id="32" name="図 31">
            <a:extLst>
              <a:ext uri="{FF2B5EF4-FFF2-40B4-BE49-F238E27FC236}">
                <a16:creationId xmlns:a16="http://schemas.microsoft.com/office/drawing/2014/main" id="{8662DA88-4879-4734-970E-A3844DE78B57}"/>
              </a:ext>
            </a:extLst>
          </p:cNvPr>
          <p:cNvPicPr>
            <a:picLocks noChangeAspect="1"/>
          </p:cNvPicPr>
          <p:nvPr/>
        </p:nvPicPr>
        <p:blipFill>
          <a:blip r:embed="rId9"/>
          <a:stretch>
            <a:fillRect/>
          </a:stretch>
        </p:blipFill>
        <p:spPr>
          <a:xfrm>
            <a:off x="14120750" y="10978611"/>
            <a:ext cx="3872055" cy="3462239"/>
          </a:xfrm>
          <a:prstGeom prst="rect">
            <a:avLst/>
          </a:prstGeom>
        </p:spPr>
      </p:pic>
      <p:pic>
        <p:nvPicPr>
          <p:cNvPr id="33" name="図 32">
            <a:extLst>
              <a:ext uri="{FF2B5EF4-FFF2-40B4-BE49-F238E27FC236}">
                <a16:creationId xmlns:a16="http://schemas.microsoft.com/office/drawing/2014/main" id="{77BD677C-FAC5-473E-BF8F-3B692D3EC137}"/>
              </a:ext>
            </a:extLst>
          </p:cNvPr>
          <p:cNvPicPr>
            <a:picLocks noChangeAspect="1"/>
          </p:cNvPicPr>
          <p:nvPr/>
        </p:nvPicPr>
        <p:blipFill>
          <a:blip r:embed="rId10"/>
          <a:stretch>
            <a:fillRect/>
          </a:stretch>
        </p:blipFill>
        <p:spPr>
          <a:xfrm>
            <a:off x="17678594" y="11002587"/>
            <a:ext cx="3651348" cy="3332029"/>
          </a:xfrm>
          <a:prstGeom prst="rect">
            <a:avLst/>
          </a:prstGeom>
        </p:spPr>
      </p:pic>
      <p:sp>
        <p:nvSpPr>
          <p:cNvPr id="188" name="テキスト ボックス 187">
            <a:extLst>
              <a:ext uri="{FF2B5EF4-FFF2-40B4-BE49-F238E27FC236}">
                <a16:creationId xmlns:a16="http://schemas.microsoft.com/office/drawing/2014/main" id="{F55221C2-602A-4128-AA9E-C8BACEB5505E}"/>
              </a:ext>
            </a:extLst>
          </p:cNvPr>
          <p:cNvSpPr txBox="1"/>
          <p:nvPr/>
        </p:nvSpPr>
        <p:spPr>
          <a:xfrm>
            <a:off x="11203530" y="16010988"/>
            <a:ext cx="1910070" cy="46166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b="1" u="sng" dirty="0"/>
              <a:t>SEM-EDS</a:t>
            </a:r>
          </a:p>
        </p:txBody>
      </p:sp>
      <p:pic>
        <p:nvPicPr>
          <p:cNvPr id="34" name="図 33">
            <a:extLst>
              <a:ext uri="{FF2B5EF4-FFF2-40B4-BE49-F238E27FC236}">
                <a16:creationId xmlns:a16="http://schemas.microsoft.com/office/drawing/2014/main" id="{8BEC7B6B-C233-4570-8111-ED5343487F72}"/>
              </a:ext>
            </a:extLst>
          </p:cNvPr>
          <p:cNvPicPr>
            <a:picLocks noChangeAspect="1"/>
          </p:cNvPicPr>
          <p:nvPr/>
        </p:nvPicPr>
        <p:blipFill rotWithShape="1">
          <a:blip r:embed="rId11"/>
          <a:srcRect r="67362"/>
          <a:stretch/>
        </p:blipFill>
        <p:spPr>
          <a:xfrm>
            <a:off x="10876032" y="16786214"/>
            <a:ext cx="2564128" cy="2145193"/>
          </a:xfrm>
          <a:prstGeom prst="rect">
            <a:avLst/>
          </a:prstGeom>
        </p:spPr>
      </p:pic>
      <p:sp>
        <p:nvSpPr>
          <p:cNvPr id="189" name="テキスト ボックス 188">
            <a:extLst>
              <a:ext uri="{FF2B5EF4-FFF2-40B4-BE49-F238E27FC236}">
                <a16:creationId xmlns:a16="http://schemas.microsoft.com/office/drawing/2014/main" id="{25B98DC8-8A37-468C-80EF-54758FA381AD}"/>
              </a:ext>
            </a:extLst>
          </p:cNvPr>
          <p:cNvSpPr txBox="1"/>
          <p:nvPr/>
        </p:nvSpPr>
        <p:spPr>
          <a:xfrm>
            <a:off x="10976239" y="16387841"/>
            <a:ext cx="2554190"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800" b="1" dirty="0"/>
              <a:t>CoFe</a:t>
            </a:r>
            <a:r>
              <a:rPr kumimoji="1" lang="en-US" altLang="ja-JP" sz="1800" b="1" baseline="-25000" dirty="0"/>
              <a:t>2</a:t>
            </a:r>
            <a:r>
              <a:rPr kumimoji="1" lang="en-US" altLang="ja-JP" sz="1800" b="1" dirty="0"/>
              <a:t>O</a:t>
            </a:r>
            <a:r>
              <a:rPr kumimoji="1" lang="en-US" altLang="ja-JP" sz="1800" b="1" baseline="-25000" dirty="0"/>
              <a:t>4</a:t>
            </a:r>
            <a:r>
              <a:rPr kumimoji="1" lang="ja-JP" altLang="en-US" sz="1800" b="1" dirty="0"/>
              <a:t>－</a:t>
            </a:r>
            <a:r>
              <a:rPr kumimoji="1" lang="en-US" altLang="ja-JP" sz="1800" b="1" dirty="0"/>
              <a:t>SiO</a:t>
            </a:r>
            <a:r>
              <a:rPr kumimoji="1" lang="en-US" altLang="ja-JP" sz="1800" b="1" baseline="-25000" dirty="0"/>
              <a:t>2</a:t>
            </a:r>
            <a:endParaRPr kumimoji="1" lang="ja-JP" altLang="en-US" b="1" dirty="0"/>
          </a:p>
        </p:txBody>
      </p:sp>
      <p:sp>
        <p:nvSpPr>
          <p:cNvPr id="190" name="テキスト ボックス 189">
            <a:extLst>
              <a:ext uri="{FF2B5EF4-FFF2-40B4-BE49-F238E27FC236}">
                <a16:creationId xmlns:a16="http://schemas.microsoft.com/office/drawing/2014/main" id="{E5245A6C-66AC-4F01-9387-FB5B78306513}"/>
              </a:ext>
            </a:extLst>
          </p:cNvPr>
          <p:cNvSpPr txBox="1"/>
          <p:nvPr/>
        </p:nvSpPr>
        <p:spPr>
          <a:xfrm>
            <a:off x="10890491" y="18933296"/>
            <a:ext cx="2656743"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(Ni</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0.5</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Zn</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0.5</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)Fe</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SiO</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sp>
        <p:nvSpPr>
          <p:cNvPr id="191" name="テキスト ボックス 190">
            <a:extLst>
              <a:ext uri="{FF2B5EF4-FFF2-40B4-BE49-F238E27FC236}">
                <a16:creationId xmlns:a16="http://schemas.microsoft.com/office/drawing/2014/main" id="{FB50EFE7-DADD-4333-AF26-52FE617004AA}"/>
              </a:ext>
            </a:extLst>
          </p:cNvPr>
          <p:cNvSpPr txBox="1"/>
          <p:nvPr/>
        </p:nvSpPr>
        <p:spPr>
          <a:xfrm>
            <a:off x="13538961" y="18911562"/>
            <a:ext cx="1879869"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Bi-YIG</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SiO</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92" name="図 191">
            <a:extLst>
              <a:ext uri="{FF2B5EF4-FFF2-40B4-BE49-F238E27FC236}">
                <a16:creationId xmlns:a16="http://schemas.microsoft.com/office/drawing/2014/main" id="{F19E00ED-252F-4918-A4AD-7F9947CDC248}"/>
              </a:ext>
            </a:extLst>
          </p:cNvPr>
          <p:cNvPicPr>
            <a:picLocks noChangeAspect="1"/>
          </p:cNvPicPr>
          <p:nvPr/>
        </p:nvPicPr>
        <p:blipFill rotWithShape="1">
          <a:blip r:embed="rId11"/>
          <a:srcRect l="32877"/>
          <a:stretch/>
        </p:blipFill>
        <p:spPr>
          <a:xfrm>
            <a:off x="10835474" y="19241718"/>
            <a:ext cx="5512784" cy="2242601"/>
          </a:xfrm>
          <a:prstGeom prst="rect">
            <a:avLst/>
          </a:prstGeom>
        </p:spPr>
      </p:pic>
      <p:pic>
        <p:nvPicPr>
          <p:cNvPr id="35" name="図 34">
            <a:extLst>
              <a:ext uri="{FF2B5EF4-FFF2-40B4-BE49-F238E27FC236}">
                <a16:creationId xmlns:a16="http://schemas.microsoft.com/office/drawing/2014/main" id="{0B9048B6-4562-4E4A-91C9-E0F224AEC97B}"/>
              </a:ext>
            </a:extLst>
          </p:cNvPr>
          <p:cNvPicPr>
            <a:picLocks noChangeAspect="1"/>
          </p:cNvPicPr>
          <p:nvPr/>
        </p:nvPicPr>
        <p:blipFill>
          <a:blip r:embed="rId12"/>
          <a:stretch>
            <a:fillRect/>
          </a:stretch>
        </p:blipFill>
        <p:spPr>
          <a:xfrm>
            <a:off x="13454920" y="16872500"/>
            <a:ext cx="7662192" cy="2064988"/>
          </a:xfrm>
          <a:prstGeom prst="rect">
            <a:avLst/>
          </a:prstGeom>
        </p:spPr>
      </p:pic>
      <p:sp>
        <p:nvSpPr>
          <p:cNvPr id="193" name="テキスト ボックス 192">
            <a:extLst>
              <a:ext uri="{FF2B5EF4-FFF2-40B4-BE49-F238E27FC236}">
                <a16:creationId xmlns:a16="http://schemas.microsoft.com/office/drawing/2014/main" id="{2FA95684-79E2-4041-B4A2-DD7C5CEF63B2}"/>
              </a:ext>
            </a:extLst>
          </p:cNvPr>
          <p:cNvSpPr txBox="1"/>
          <p:nvPr/>
        </p:nvSpPr>
        <p:spPr>
          <a:xfrm>
            <a:off x="16452874" y="19092562"/>
            <a:ext cx="4634355" cy="2677656"/>
          </a:xfrm>
          <a:prstGeom prst="rect">
            <a:avLst/>
          </a:prstGeom>
          <a:noFill/>
        </p:spPr>
        <p:txBody>
          <a:bodyPr wrap="square" rtlCol="0">
            <a:spAutoFit/>
          </a:bodyPr>
          <a:lstStyle/>
          <a:p>
            <a:r>
              <a:rPr kumimoji="1" lang="ja-JP" altLang="en-US" sz="2400" dirty="0"/>
              <a:t>各複合材料は多孔構造であった。</a:t>
            </a:r>
            <a:endParaRPr kumimoji="1" lang="en-US" altLang="ja-JP" sz="2400" dirty="0"/>
          </a:p>
          <a:p>
            <a:endParaRPr kumimoji="1" lang="en-US" altLang="ja-JP" sz="2400" dirty="0"/>
          </a:p>
          <a:p>
            <a:r>
              <a:rPr kumimoji="1" lang="ja-JP" altLang="en-US" sz="2400" dirty="0"/>
              <a:t>破断面部分までフェライトが存在しており、内部まで複合できた。</a:t>
            </a:r>
            <a:endParaRPr kumimoji="1" lang="en-US" altLang="ja-JP" sz="2400" dirty="0"/>
          </a:p>
          <a:p>
            <a:endParaRPr kumimoji="1" lang="en-US" altLang="ja-JP" sz="2400" dirty="0"/>
          </a:p>
          <a:p>
            <a:r>
              <a:rPr kumimoji="1" lang="ja-JP" altLang="en-US" sz="2400" dirty="0"/>
              <a:t>粒子は十数</a:t>
            </a:r>
            <a:r>
              <a:rPr kumimoji="1" lang="en-US" altLang="ja-JP" sz="2400" dirty="0"/>
              <a:t>nm</a:t>
            </a:r>
            <a:r>
              <a:rPr kumimoji="1" lang="ja-JP" altLang="en-US" sz="2400" dirty="0"/>
              <a:t>と見積もった。</a:t>
            </a:r>
            <a:endParaRPr kumimoji="1" lang="en-US" altLang="ja-JP" sz="2400" dirty="0"/>
          </a:p>
        </p:txBody>
      </p:sp>
      <p:sp>
        <p:nvSpPr>
          <p:cNvPr id="194" name="テキスト ボックス 193">
            <a:extLst>
              <a:ext uri="{FF2B5EF4-FFF2-40B4-BE49-F238E27FC236}">
                <a16:creationId xmlns:a16="http://schemas.microsoft.com/office/drawing/2014/main" id="{29D5481A-6739-4010-9FF0-D21B07403671}"/>
              </a:ext>
            </a:extLst>
          </p:cNvPr>
          <p:cNvSpPr txBox="1"/>
          <p:nvPr/>
        </p:nvSpPr>
        <p:spPr>
          <a:xfrm>
            <a:off x="11064364" y="22067294"/>
            <a:ext cx="2554190"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800" b="1" dirty="0"/>
              <a:t>CoFe</a:t>
            </a:r>
            <a:r>
              <a:rPr kumimoji="1" lang="en-US" altLang="ja-JP" sz="1800" b="1" baseline="-25000" dirty="0"/>
              <a:t>2</a:t>
            </a:r>
            <a:r>
              <a:rPr kumimoji="1" lang="en-US" altLang="ja-JP" sz="1800" b="1" dirty="0"/>
              <a:t>O</a:t>
            </a:r>
            <a:r>
              <a:rPr kumimoji="1" lang="en-US" altLang="ja-JP" sz="1800" b="1" baseline="-25000" dirty="0"/>
              <a:t>4</a:t>
            </a:r>
            <a:r>
              <a:rPr kumimoji="1" lang="ja-JP" altLang="en-US" sz="1800" b="1" dirty="0"/>
              <a:t>－</a:t>
            </a:r>
            <a:r>
              <a:rPr kumimoji="1" lang="en-US" altLang="ja-JP" sz="1800" b="1" dirty="0"/>
              <a:t>SiO</a:t>
            </a:r>
            <a:r>
              <a:rPr kumimoji="1" lang="en-US" altLang="ja-JP" sz="1800" b="1" baseline="-25000" dirty="0"/>
              <a:t>2</a:t>
            </a:r>
            <a:endParaRPr kumimoji="1" lang="ja-JP" altLang="en-US" b="1" dirty="0"/>
          </a:p>
        </p:txBody>
      </p:sp>
      <p:sp>
        <p:nvSpPr>
          <p:cNvPr id="195" name="テキスト ボックス 194">
            <a:extLst>
              <a:ext uri="{FF2B5EF4-FFF2-40B4-BE49-F238E27FC236}">
                <a16:creationId xmlns:a16="http://schemas.microsoft.com/office/drawing/2014/main" id="{5E9FE4A6-9937-4C19-BF8D-422330F137E1}"/>
              </a:ext>
            </a:extLst>
          </p:cNvPr>
          <p:cNvSpPr txBox="1"/>
          <p:nvPr/>
        </p:nvSpPr>
        <p:spPr>
          <a:xfrm>
            <a:off x="14139647" y="22056669"/>
            <a:ext cx="2656743"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(Ni</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0.5</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Zn</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0.5</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)Fe</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SiO</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sp>
        <p:nvSpPr>
          <p:cNvPr id="196" name="テキスト ボックス 195">
            <a:extLst>
              <a:ext uri="{FF2B5EF4-FFF2-40B4-BE49-F238E27FC236}">
                <a16:creationId xmlns:a16="http://schemas.microsoft.com/office/drawing/2014/main" id="{534BB7D3-B183-4613-9CBE-4C67107E63E0}"/>
              </a:ext>
            </a:extLst>
          </p:cNvPr>
          <p:cNvSpPr txBox="1"/>
          <p:nvPr/>
        </p:nvSpPr>
        <p:spPr>
          <a:xfrm>
            <a:off x="17813980" y="22050889"/>
            <a:ext cx="1879869"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Bi-YIG</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SiO</a:t>
            </a:r>
            <a:r>
              <a:rPr kumimoji="1" lang="en-US" altLang="ja-JP" sz="1800" b="1"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9" name="図 38">
            <a:extLst>
              <a:ext uri="{FF2B5EF4-FFF2-40B4-BE49-F238E27FC236}">
                <a16:creationId xmlns:a16="http://schemas.microsoft.com/office/drawing/2014/main" id="{3FC106EC-BE75-4951-881C-39B1B5086594}"/>
              </a:ext>
            </a:extLst>
          </p:cNvPr>
          <p:cNvPicPr>
            <a:picLocks noChangeAspect="1"/>
          </p:cNvPicPr>
          <p:nvPr/>
        </p:nvPicPr>
        <p:blipFill rotWithShape="1">
          <a:blip r:embed="rId13"/>
          <a:srcRect l="3922" r="2097"/>
          <a:stretch/>
        </p:blipFill>
        <p:spPr>
          <a:xfrm>
            <a:off x="10853143" y="22371358"/>
            <a:ext cx="3358305" cy="2808161"/>
          </a:xfrm>
          <a:prstGeom prst="rect">
            <a:avLst/>
          </a:prstGeom>
        </p:spPr>
      </p:pic>
      <p:pic>
        <p:nvPicPr>
          <p:cNvPr id="40" name="図 39">
            <a:extLst>
              <a:ext uri="{FF2B5EF4-FFF2-40B4-BE49-F238E27FC236}">
                <a16:creationId xmlns:a16="http://schemas.microsoft.com/office/drawing/2014/main" id="{12FE8056-4358-4E2E-ADBD-D2ACF3FEFCA0}"/>
              </a:ext>
            </a:extLst>
          </p:cNvPr>
          <p:cNvPicPr>
            <a:picLocks noChangeAspect="1"/>
          </p:cNvPicPr>
          <p:nvPr/>
        </p:nvPicPr>
        <p:blipFill>
          <a:blip r:embed="rId14"/>
          <a:stretch>
            <a:fillRect/>
          </a:stretch>
        </p:blipFill>
        <p:spPr>
          <a:xfrm>
            <a:off x="14341241" y="22394602"/>
            <a:ext cx="3187600" cy="2760252"/>
          </a:xfrm>
          <a:prstGeom prst="rect">
            <a:avLst/>
          </a:prstGeom>
        </p:spPr>
      </p:pic>
      <p:pic>
        <p:nvPicPr>
          <p:cNvPr id="41" name="図 40">
            <a:extLst>
              <a:ext uri="{FF2B5EF4-FFF2-40B4-BE49-F238E27FC236}">
                <a16:creationId xmlns:a16="http://schemas.microsoft.com/office/drawing/2014/main" id="{30D87914-DEA5-4E6B-9743-BC5C79B2BC22}"/>
              </a:ext>
            </a:extLst>
          </p:cNvPr>
          <p:cNvPicPr>
            <a:picLocks noChangeAspect="1"/>
          </p:cNvPicPr>
          <p:nvPr/>
        </p:nvPicPr>
        <p:blipFill rotWithShape="1">
          <a:blip r:embed="rId15"/>
          <a:srcRect r="2994"/>
          <a:stretch/>
        </p:blipFill>
        <p:spPr>
          <a:xfrm>
            <a:off x="17474819" y="22370915"/>
            <a:ext cx="3611783" cy="2820642"/>
          </a:xfrm>
          <a:prstGeom prst="rect">
            <a:avLst/>
          </a:prstGeom>
        </p:spPr>
      </p:pic>
    </p:spTree>
    <p:extLst>
      <p:ext uri="{BB962C8B-B14F-4D97-AF65-F5344CB8AC3E}">
        <p14:creationId xmlns:p14="http://schemas.microsoft.com/office/powerpoint/2010/main" val="12277778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1272</TotalTime>
  <Words>602</Words>
  <Application>Microsoft Office PowerPoint</Application>
  <PresentationFormat>ユーザー設定</PresentationFormat>
  <Paragraphs>73</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大口 恭平</dc:creator>
  <cp:lastModifiedBy>大口　恭平</cp:lastModifiedBy>
  <cp:revision>132</cp:revision>
  <dcterms:created xsi:type="dcterms:W3CDTF">2020-02-27T05:55:58Z</dcterms:created>
  <dcterms:modified xsi:type="dcterms:W3CDTF">2022-02-24T08:12:29Z</dcterms:modified>
</cp:coreProperties>
</file>