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88163" cy="10020300"/>
  <p:defaultTextStyle>
    <a:defPPr>
      <a:defRPr lang="ja-JP"/>
    </a:defPPr>
    <a:lvl1pPr marL="0" algn="l" defTabSz="4175108" rtl="0" eaLnBrk="1" latinLnBrk="0" hangingPunct="1">
      <a:defRPr kumimoji="1" sz="8300" kern="1200">
        <a:solidFill>
          <a:schemeClr val="tx1"/>
        </a:solidFill>
        <a:latin typeface="+mn-lt"/>
        <a:ea typeface="+mn-ea"/>
        <a:cs typeface="+mn-cs"/>
      </a:defRPr>
    </a:lvl1pPr>
    <a:lvl2pPr marL="2087554" algn="l" defTabSz="4175108" rtl="0" eaLnBrk="1" latinLnBrk="0" hangingPunct="1">
      <a:defRPr kumimoji="1" sz="8300" kern="1200">
        <a:solidFill>
          <a:schemeClr val="tx1"/>
        </a:solidFill>
        <a:latin typeface="+mn-lt"/>
        <a:ea typeface="+mn-ea"/>
        <a:cs typeface="+mn-cs"/>
      </a:defRPr>
    </a:lvl2pPr>
    <a:lvl3pPr marL="4175108" algn="l" defTabSz="4175108" rtl="0" eaLnBrk="1" latinLnBrk="0" hangingPunct="1">
      <a:defRPr kumimoji="1" sz="8300" kern="1200">
        <a:solidFill>
          <a:schemeClr val="tx1"/>
        </a:solidFill>
        <a:latin typeface="+mn-lt"/>
        <a:ea typeface="+mn-ea"/>
        <a:cs typeface="+mn-cs"/>
      </a:defRPr>
    </a:lvl3pPr>
    <a:lvl4pPr marL="6262658" algn="l" defTabSz="4175108" rtl="0" eaLnBrk="1" latinLnBrk="0" hangingPunct="1">
      <a:defRPr kumimoji="1" sz="8300" kern="1200">
        <a:solidFill>
          <a:schemeClr val="tx1"/>
        </a:solidFill>
        <a:latin typeface="+mn-lt"/>
        <a:ea typeface="+mn-ea"/>
        <a:cs typeface="+mn-cs"/>
      </a:defRPr>
    </a:lvl4pPr>
    <a:lvl5pPr marL="8350213" algn="l" defTabSz="4175108" rtl="0" eaLnBrk="1" latinLnBrk="0" hangingPunct="1">
      <a:defRPr kumimoji="1" sz="8300" kern="1200">
        <a:solidFill>
          <a:schemeClr val="tx1"/>
        </a:solidFill>
        <a:latin typeface="+mn-lt"/>
        <a:ea typeface="+mn-ea"/>
        <a:cs typeface="+mn-cs"/>
      </a:defRPr>
    </a:lvl5pPr>
    <a:lvl6pPr marL="10437766" algn="l" defTabSz="4175108" rtl="0" eaLnBrk="1" latinLnBrk="0" hangingPunct="1">
      <a:defRPr kumimoji="1" sz="8300" kern="1200">
        <a:solidFill>
          <a:schemeClr val="tx1"/>
        </a:solidFill>
        <a:latin typeface="+mn-lt"/>
        <a:ea typeface="+mn-ea"/>
        <a:cs typeface="+mn-cs"/>
      </a:defRPr>
    </a:lvl6pPr>
    <a:lvl7pPr marL="12525321" algn="l" defTabSz="4175108" rtl="0" eaLnBrk="1" latinLnBrk="0" hangingPunct="1">
      <a:defRPr kumimoji="1" sz="8300" kern="1200">
        <a:solidFill>
          <a:schemeClr val="tx1"/>
        </a:solidFill>
        <a:latin typeface="+mn-lt"/>
        <a:ea typeface="+mn-ea"/>
        <a:cs typeface="+mn-cs"/>
      </a:defRPr>
    </a:lvl7pPr>
    <a:lvl8pPr marL="14612869" algn="l" defTabSz="4175108" rtl="0" eaLnBrk="1" latinLnBrk="0" hangingPunct="1">
      <a:defRPr kumimoji="1" sz="8300" kern="1200">
        <a:solidFill>
          <a:schemeClr val="tx1"/>
        </a:solidFill>
        <a:latin typeface="+mn-lt"/>
        <a:ea typeface="+mn-ea"/>
        <a:cs typeface="+mn-cs"/>
      </a:defRPr>
    </a:lvl8pPr>
    <a:lvl9pPr marL="16700424" algn="l" defTabSz="4175108" rtl="0" eaLnBrk="1" latinLnBrk="0" hangingPunct="1">
      <a:defRPr kumimoji="1"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  <p15:guide id="3" orient="horz" pos="13483">
          <p15:clr>
            <a:srgbClr val="A4A3A4"/>
          </p15:clr>
        </p15:guide>
        <p15:guide id="4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877" autoAdjust="0"/>
  </p:normalViewPr>
  <p:slideViewPr>
    <p:cSldViewPr>
      <p:cViewPr varScale="1">
        <p:scale>
          <a:sx n="17" d="100"/>
          <a:sy n="17" d="100"/>
        </p:scale>
        <p:origin x="2659" y="72"/>
      </p:cViewPr>
      <p:guideLst>
        <p:guide orient="horz" pos="9537"/>
        <p:guide pos="6736"/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7"/>
            <a:ext cx="21195983" cy="109399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02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7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5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0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BB1CF-F779-4B68-867E-590ED86818A3}" type="datetimeFigureOut">
              <a:rPr kumimoji="1" lang="ja-JP" altLang="en-US" smtClean="0"/>
              <a:pPr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15A3C-6F61-472A-B95F-7816CE3FE2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41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BB1CF-F779-4B68-867E-590ED86818A3}" type="datetimeFigureOut">
              <a:rPr kumimoji="1" lang="ja-JP" altLang="en-US" smtClean="0"/>
              <a:pPr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15A3C-6F61-472A-B95F-7816CE3FE2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8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31" y="10702132"/>
            <a:ext cx="22557527" cy="22799503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6" y="10702132"/>
            <a:ext cx="67178438" cy="22799503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BB1CF-F779-4B68-867E-590ED86818A3}" type="datetimeFigureOut">
              <a:rPr kumimoji="1" lang="ja-JP" altLang="en-US" smtClean="0"/>
              <a:pPr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15A3C-6F61-472A-B95F-7816CE3FE2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08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BB1CF-F779-4B68-867E-590ED86818A3}" type="datetimeFigureOut">
              <a:rPr kumimoji="1" lang="ja-JP" altLang="en-US" smtClean="0"/>
              <a:pPr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15A3C-6F61-472A-B95F-7816CE3FE2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22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11" y="27508446"/>
            <a:ext cx="25737979" cy="8502249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11" y="18144085"/>
            <a:ext cx="25737979" cy="9364363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7554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17510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265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50213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3776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532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12869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70042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BB1CF-F779-4B68-867E-590ED86818A3}" type="datetimeFigureOut">
              <a:rPr kumimoji="1" lang="ja-JP" altLang="en-US" smtClean="0"/>
              <a:pPr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15A3C-6F61-472A-B95F-7816CE3FE2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7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8" y="62349824"/>
            <a:ext cx="44867987" cy="176347342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2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BB1CF-F779-4B68-867E-590ED86818A3}" type="datetimeFigureOut">
              <a:rPr kumimoji="1" lang="ja-JP" altLang="en-US" smtClean="0"/>
              <a:pPr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15A3C-6F61-472A-B95F-7816CE3FE2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98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4001" y="9582379"/>
            <a:ext cx="13378914" cy="3993479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554" indent="0">
              <a:buNone/>
              <a:defRPr sz="9200" b="1"/>
            </a:lvl2pPr>
            <a:lvl3pPr marL="4175108" indent="0">
              <a:buNone/>
              <a:defRPr sz="8300" b="1"/>
            </a:lvl3pPr>
            <a:lvl4pPr marL="6262658" indent="0">
              <a:buNone/>
              <a:defRPr sz="7400" b="1"/>
            </a:lvl4pPr>
            <a:lvl5pPr marL="8350213" indent="0">
              <a:buNone/>
              <a:defRPr sz="7400" b="1"/>
            </a:lvl5pPr>
            <a:lvl6pPr marL="10437766" indent="0">
              <a:buNone/>
              <a:defRPr sz="7400" b="1"/>
            </a:lvl6pPr>
            <a:lvl7pPr marL="12525321" indent="0">
              <a:buNone/>
              <a:defRPr sz="7400" b="1"/>
            </a:lvl7pPr>
            <a:lvl8pPr marL="14612869" indent="0">
              <a:buNone/>
              <a:defRPr sz="7400" b="1"/>
            </a:lvl8pPr>
            <a:lvl9pPr marL="16700424" indent="0">
              <a:buNone/>
              <a:defRPr sz="74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4001" y="13575851"/>
            <a:ext cx="13378914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9" y="9582379"/>
            <a:ext cx="13384169" cy="3993479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554" indent="0">
              <a:buNone/>
              <a:defRPr sz="9200" b="1"/>
            </a:lvl2pPr>
            <a:lvl3pPr marL="4175108" indent="0">
              <a:buNone/>
              <a:defRPr sz="8300" b="1"/>
            </a:lvl3pPr>
            <a:lvl4pPr marL="6262658" indent="0">
              <a:buNone/>
              <a:defRPr sz="7400" b="1"/>
            </a:lvl4pPr>
            <a:lvl5pPr marL="8350213" indent="0">
              <a:buNone/>
              <a:defRPr sz="7400" b="1"/>
            </a:lvl5pPr>
            <a:lvl6pPr marL="10437766" indent="0">
              <a:buNone/>
              <a:defRPr sz="7400" b="1"/>
            </a:lvl6pPr>
            <a:lvl7pPr marL="12525321" indent="0">
              <a:buNone/>
              <a:defRPr sz="7400" b="1"/>
            </a:lvl7pPr>
            <a:lvl8pPr marL="14612869" indent="0">
              <a:buNone/>
              <a:defRPr sz="7400" b="1"/>
            </a:lvl8pPr>
            <a:lvl9pPr marL="16700424" indent="0">
              <a:buNone/>
              <a:defRPr sz="74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9" y="13575851"/>
            <a:ext cx="13384169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BB1CF-F779-4B68-867E-590ED86818A3}" type="datetimeFigureOut">
              <a:rPr kumimoji="1" lang="ja-JP" altLang="en-US" smtClean="0"/>
              <a:pPr/>
              <a:t>2022/3/8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15A3C-6F61-472A-B95F-7816CE3FE2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46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BB1CF-F779-4B68-867E-590ED86818A3}" type="datetimeFigureOut">
              <a:rPr kumimoji="1" lang="ja-JP" altLang="en-US" smtClean="0"/>
              <a:pPr/>
              <a:t>2022/3/8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15A3C-6F61-472A-B95F-7816CE3FE2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79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BB1CF-F779-4B68-867E-590ED86818A3}" type="datetimeFigureOut">
              <a:rPr kumimoji="1" lang="ja-JP" altLang="en-US" smtClean="0"/>
              <a:pPr/>
              <a:t>2022/3/8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15A3C-6F61-472A-B95F-7816CE3FE2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1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2" y="1704413"/>
            <a:ext cx="9961903" cy="725366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31" y="1704419"/>
            <a:ext cx="16927345" cy="3653589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9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2" y="8958085"/>
            <a:ext cx="9961903" cy="29282224"/>
          </a:xfrm>
        </p:spPr>
        <p:txBody>
          <a:bodyPr/>
          <a:lstStyle>
            <a:lvl1pPr marL="0" indent="0">
              <a:buNone/>
              <a:defRPr sz="6500"/>
            </a:lvl1pPr>
            <a:lvl2pPr marL="2087554" indent="0">
              <a:buNone/>
              <a:defRPr sz="5700"/>
            </a:lvl2pPr>
            <a:lvl3pPr marL="4175108" indent="0">
              <a:buNone/>
              <a:defRPr sz="4800"/>
            </a:lvl3pPr>
            <a:lvl4pPr marL="6262658" indent="0">
              <a:buNone/>
              <a:defRPr sz="4000"/>
            </a:lvl4pPr>
            <a:lvl5pPr marL="8350213" indent="0">
              <a:buNone/>
              <a:defRPr sz="4000"/>
            </a:lvl5pPr>
            <a:lvl6pPr marL="10437766" indent="0">
              <a:buNone/>
              <a:defRPr sz="4000"/>
            </a:lvl6pPr>
            <a:lvl7pPr marL="12525321" indent="0">
              <a:buNone/>
              <a:defRPr sz="4000"/>
            </a:lvl7pPr>
            <a:lvl8pPr marL="14612869" indent="0">
              <a:buNone/>
              <a:defRPr sz="4000"/>
            </a:lvl8pPr>
            <a:lvl9pPr marL="16700424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BB1CF-F779-4B68-867E-590ED86818A3}" type="datetimeFigureOut">
              <a:rPr kumimoji="1" lang="ja-JP" altLang="en-US" smtClean="0"/>
              <a:pPr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15A3C-6F61-472A-B95F-7816CE3FE2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19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8" y="29965967"/>
            <a:ext cx="18167985" cy="3537654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8" y="3825025"/>
            <a:ext cx="18167985" cy="25685115"/>
          </a:xfrm>
        </p:spPr>
        <p:txBody>
          <a:bodyPr/>
          <a:lstStyle>
            <a:lvl1pPr marL="0" indent="0">
              <a:buNone/>
              <a:defRPr sz="14400"/>
            </a:lvl1pPr>
            <a:lvl2pPr marL="2087554" indent="0">
              <a:buNone/>
              <a:defRPr sz="12600"/>
            </a:lvl2pPr>
            <a:lvl3pPr marL="4175108" indent="0">
              <a:buNone/>
              <a:defRPr sz="10900"/>
            </a:lvl3pPr>
            <a:lvl4pPr marL="6262658" indent="0">
              <a:buNone/>
              <a:defRPr sz="9200"/>
            </a:lvl4pPr>
            <a:lvl5pPr marL="8350213" indent="0">
              <a:buNone/>
              <a:defRPr sz="9200"/>
            </a:lvl5pPr>
            <a:lvl6pPr marL="10437766" indent="0">
              <a:buNone/>
              <a:defRPr sz="9200"/>
            </a:lvl6pPr>
            <a:lvl7pPr marL="12525321" indent="0">
              <a:buNone/>
              <a:defRPr sz="9200"/>
            </a:lvl7pPr>
            <a:lvl8pPr marL="14612869" indent="0">
              <a:buNone/>
              <a:defRPr sz="9200"/>
            </a:lvl8pPr>
            <a:lvl9pPr marL="16700424" indent="0">
              <a:buNone/>
              <a:defRPr sz="9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8" y="33503622"/>
            <a:ext cx="18167985" cy="5024051"/>
          </a:xfrm>
        </p:spPr>
        <p:txBody>
          <a:bodyPr/>
          <a:lstStyle>
            <a:lvl1pPr marL="0" indent="0">
              <a:buNone/>
              <a:defRPr sz="6500"/>
            </a:lvl1pPr>
            <a:lvl2pPr marL="2087554" indent="0">
              <a:buNone/>
              <a:defRPr sz="5700"/>
            </a:lvl2pPr>
            <a:lvl3pPr marL="4175108" indent="0">
              <a:buNone/>
              <a:defRPr sz="4800"/>
            </a:lvl3pPr>
            <a:lvl4pPr marL="6262658" indent="0">
              <a:buNone/>
              <a:defRPr sz="4000"/>
            </a:lvl4pPr>
            <a:lvl5pPr marL="8350213" indent="0">
              <a:buNone/>
              <a:defRPr sz="4000"/>
            </a:lvl5pPr>
            <a:lvl6pPr marL="10437766" indent="0">
              <a:buNone/>
              <a:defRPr sz="4000"/>
            </a:lvl6pPr>
            <a:lvl7pPr marL="12525321" indent="0">
              <a:buNone/>
              <a:defRPr sz="4000"/>
            </a:lvl7pPr>
            <a:lvl8pPr marL="14612869" indent="0">
              <a:buNone/>
              <a:defRPr sz="4000"/>
            </a:lvl8pPr>
            <a:lvl9pPr marL="16700424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BB1CF-F779-4B68-867E-590ED86818A3}" type="datetimeFigureOut">
              <a:rPr kumimoji="1" lang="ja-JP" altLang="en-US" smtClean="0"/>
              <a:pPr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15A3C-6F61-472A-B95F-7816CE3FE2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36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3"/>
          </a:xfrm>
          <a:prstGeom prst="rect">
            <a:avLst/>
          </a:prstGeom>
        </p:spPr>
        <p:txBody>
          <a:bodyPr vert="horz" lIns="417514" tIns="208755" rIns="417514" bIns="20875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61"/>
            <a:ext cx="27251978" cy="28251647"/>
          </a:xfrm>
          <a:prstGeom prst="rect">
            <a:avLst/>
          </a:prstGeom>
        </p:spPr>
        <p:txBody>
          <a:bodyPr vert="horz" lIns="417514" tIns="208755" rIns="417514" bIns="20875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6"/>
            <a:ext cx="7065328" cy="2279159"/>
          </a:xfrm>
          <a:prstGeom prst="rect">
            <a:avLst/>
          </a:prstGeom>
        </p:spPr>
        <p:txBody>
          <a:bodyPr vert="horz" lIns="417514" tIns="208755" rIns="417514" bIns="208755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BB1CF-F779-4B68-867E-590ED86818A3}" type="datetimeFigureOut">
              <a:rPr kumimoji="1" lang="ja-JP" altLang="en-US" smtClean="0"/>
              <a:pPr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9" y="39677166"/>
            <a:ext cx="9588659" cy="2279159"/>
          </a:xfrm>
          <a:prstGeom prst="rect">
            <a:avLst/>
          </a:prstGeom>
        </p:spPr>
        <p:txBody>
          <a:bodyPr vert="horz" lIns="417514" tIns="208755" rIns="417514" bIns="208755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6"/>
            <a:ext cx="7065328" cy="2279159"/>
          </a:xfrm>
          <a:prstGeom prst="rect">
            <a:avLst/>
          </a:prstGeom>
        </p:spPr>
        <p:txBody>
          <a:bodyPr vert="horz" lIns="417514" tIns="208755" rIns="417514" bIns="208755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15A3C-6F61-472A-B95F-7816CE3FE2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6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08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667" indent="-1565667" algn="l" defTabSz="41751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273" indent="-1304720" algn="l" defTabSz="41751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218881" indent="-1043777" algn="l" defTabSz="41751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6436" indent="-1043777" algn="l" defTabSz="41751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3989" indent="-1043777" algn="l" defTabSz="417510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1543" indent="-1043777" algn="l" defTabSz="41751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9092" indent="-1043777" algn="l" defTabSz="41751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6647" indent="-1043777" algn="l" defTabSz="41751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4201" indent="-1043777" algn="l" defTabSz="41751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5108" rtl="0" eaLnBrk="1" latinLnBrk="0" hangingPunct="1">
        <a:defRPr kumimoji="1"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554" algn="l" defTabSz="4175108" rtl="0" eaLnBrk="1" latinLnBrk="0" hangingPunct="1">
        <a:defRPr kumimoji="1"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108" algn="l" defTabSz="4175108" rtl="0" eaLnBrk="1" latinLnBrk="0" hangingPunct="1">
        <a:defRPr kumimoji="1"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658" algn="l" defTabSz="4175108" rtl="0" eaLnBrk="1" latinLnBrk="0" hangingPunct="1">
        <a:defRPr kumimoji="1"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350213" algn="l" defTabSz="4175108" rtl="0" eaLnBrk="1" latinLnBrk="0" hangingPunct="1">
        <a:defRPr kumimoji="1"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7766" algn="l" defTabSz="4175108" rtl="0" eaLnBrk="1" latinLnBrk="0" hangingPunct="1">
        <a:defRPr kumimoji="1"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5321" algn="l" defTabSz="4175108" rtl="0" eaLnBrk="1" latinLnBrk="0" hangingPunct="1">
        <a:defRPr kumimoji="1"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2869" algn="l" defTabSz="4175108" rtl="0" eaLnBrk="1" latinLnBrk="0" hangingPunct="1">
        <a:defRPr kumimoji="1"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0424" algn="l" defTabSz="4175108" rtl="0" eaLnBrk="1" latinLnBrk="0" hangingPunct="1">
        <a:defRPr kumimoji="1"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18" Type="http://schemas.openxmlformats.org/officeDocument/2006/relationships/image" Target="../media/image16.png"/><Relationship Id="rId26" Type="http://schemas.openxmlformats.org/officeDocument/2006/relationships/image" Target="../media/image23.png"/><Relationship Id="rId39" Type="http://schemas.openxmlformats.org/officeDocument/2006/relationships/image" Target="../media/image33.png"/><Relationship Id="rId21" Type="http://schemas.openxmlformats.org/officeDocument/2006/relationships/image" Target="../media/image18.png"/><Relationship Id="rId34" Type="http://schemas.openxmlformats.org/officeDocument/2006/relationships/image" Target="../media/image30.emf"/><Relationship Id="rId42" Type="http://schemas.openxmlformats.org/officeDocument/2006/relationships/image" Target="../media/image3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5.png"/><Relationship Id="rId29" Type="http://schemas.openxmlformats.org/officeDocument/2006/relationships/image" Target="../media/image26.png"/><Relationship Id="rId41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28.png"/><Relationship Id="rId37" Type="http://schemas.openxmlformats.org/officeDocument/2006/relationships/image" Target="../media/image35.png"/><Relationship Id="rId40" Type="http://schemas.openxmlformats.org/officeDocument/2006/relationships/image" Target="../media/image34.emf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0.png"/><Relationship Id="rId28" Type="http://schemas.openxmlformats.org/officeDocument/2006/relationships/image" Target="../media/image24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microsoft.com/office/2007/relationships/hdphoto" Target="../media/hdphoto1.wdp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19.png"/><Relationship Id="rId27" Type="http://schemas.openxmlformats.org/officeDocument/2006/relationships/image" Target="../media/image25.png"/><Relationship Id="rId30" Type="http://schemas.openxmlformats.org/officeDocument/2006/relationships/image" Target="../media/image27.png"/><Relationship Id="rId35" Type="http://schemas.openxmlformats.org/officeDocument/2006/relationships/image" Target="../media/image31.png"/><Relationship Id="rId43" Type="http://schemas.openxmlformats.org/officeDocument/2006/relationships/image" Target="../media/image38.png"/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21.png"/><Relationship Id="rId33" Type="http://schemas.openxmlformats.org/officeDocument/2006/relationships/image" Target="../media/image29.emf"/><Relationship Id="rId38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55089" y="37122"/>
            <a:ext cx="26301971" cy="1404204"/>
          </a:xfrm>
          <a:prstGeom prst="rect">
            <a:avLst/>
          </a:prstGeom>
          <a:noFill/>
        </p:spPr>
        <p:txBody>
          <a:bodyPr wrap="square" lIns="91410" tIns="45707" rIns="91410" bIns="45707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ja-JP" sz="62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有機金属分解法によるビスマス鉄系強誘電－強磁性複合体の合成と評価</a:t>
            </a:r>
            <a:endParaRPr lang="ja-JP" altLang="ja-JP" sz="62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0" y="2924915"/>
            <a:ext cx="303170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6716" y="1453991"/>
            <a:ext cx="3916394" cy="1558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8590604" y="1727641"/>
            <a:ext cx="12092994" cy="1007778"/>
          </a:xfrm>
          <a:prstGeom prst="rect">
            <a:avLst/>
          </a:prstGeom>
          <a:noFill/>
        </p:spPr>
        <p:txBody>
          <a:bodyPr wrap="none" lIns="129351" tIns="64676" rIns="129351" bIns="64676" rtlCol="0">
            <a:sp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古賀元</a:t>
            </a:r>
            <a: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, </a:t>
            </a:r>
            <a:r>
              <a:rPr lang="zh-TW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安達信泰 （名古屋工業大学</a:t>
            </a:r>
            <a:r>
              <a:rPr lang="zh-TW" altLang="en-US" sz="5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5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8" name="テキスト ボックス 2"/>
          <p:cNvSpPr txBox="1">
            <a:spLocks noChangeArrowheads="1"/>
          </p:cNvSpPr>
          <p:nvPr/>
        </p:nvSpPr>
        <p:spPr bwMode="auto">
          <a:xfrm>
            <a:off x="0" y="2945335"/>
            <a:ext cx="2723054" cy="62305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lIns="129351" tIns="64676" rIns="129351" bIns="64676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はじめに</a:t>
            </a:r>
          </a:p>
        </p:txBody>
      </p:sp>
      <p:sp>
        <p:nvSpPr>
          <p:cNvPr id="93" name="コンテンツ プレースホルダー 2"/>
          <p:cNvSpPr txBox="1">
            <a:spLocks/>
          </p:cNvSpPr>
          <p:nvPr/>
        </p:nvSpPr>
        <p:spPr>
          <a:xfrm>
            <a:off x="82583" y="3629137"/>
            <a:ext cx="4222161" cy="485481"/>
          </a:xfrm>
          <a:prstGeom prst="rect">
            <a:avLst/>
          </a:prstGeom>
        </p:spPr>
        <p:txBody>
          <a:bodyPr lIns="129351" tIns="64676" rIns="129351" bIns="64676"/>
          <a:lstStyle>
            <a:lvl1pPr marL="1106791" indent="-1106791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0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98044" indent="-922324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89298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65019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640739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116459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92176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067897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543617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・研究背景</a:t>
            </a:r>
            <a:endParaRPr lang="en-US" altLang="ja-JP" sz="34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2" name="テキスト ボックス 2"/>
          <p:cNvSpPr txBox="1">
            <a:spLocks noChangeArrowheads="1"/>
          </p:cNvSpPr>
          <p:nvPr/>
        </p:nvSpPr>
        <p:spPr bwMode="auto">
          <a:xfrm>
            <a:off x="373" y="28622157"/>
            <a:ext cx="2126246" cy="62305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lIns="129351" tIns="64676" rIns="129351" bIns="64676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目的</a:t>
            </a:r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15098150" y="2953170"/>
            <a:ext cx="2" cy="39855355"/>
          </a:xfrm>
          <a:prstGeom prst="line">
            <a:avLst/>
          </a:prstGeom>
          <a:ln w="571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テキスト ボックス 2"/>
          <p:cNvSpPr txBox="1">
            <a:spLocks noChangeArrowheads="1"/>
          </p:cNvSpPr>
          <p:nvPr/>
        </p:nvSpPr>
        <p:spPr bwMode="auto">
          <a:xfrm>
            <a:off x="-4843" y="32693115"/>
            <a:ext cx="2921195" cy="62305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lIns="129351" tIns="64676" rIns="129351" bIns="64676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実験方法</a:t>
            </a:r>
          </a:p>
        </p:txBody>
      </p:sp>
      <p:sp>
        <p:nvSpPr>
          <p:cNvPr id="148" name="下矢印 147"/>
          <p:cNvSpPr/>
          <p:nvPr/>
        </p:nvSpPr>
        <p:spPr>
          <a:xfrm>
            <a:off x="5820463" y="7385618"/>
            <a:ext cx="2770141" cy="591444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8AA45DE5-E3D0-4292-9736-3C9E580A3932}"/>
              </a:ext>
            </a:extLst>
          </p:cNvPr>
          <p:cNvSpPr txBox="1"/>
          <p:nvPr/>
        </p:nvSpPr>
        <p:spPr>
          <a:xfrm>
            <a:off x="2755133" y="3673310"/>
            <a:ext cx="9879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磁気光学効果を利用した磁気光学空間光変調器</a:t>
            </a: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C10E3005-03DD-4611-950F-9A9B1700FAAC}"/>
              </a:ext>
            </a:extLst>
          </p:cNvPr>
          <p:cNvSpPr txBox="1"/>
          <p:nvPr/>
        </p:nvSpPr>
        <p:spPr>
          <a:xfrm>
            <a:off x="870678" y="4780567"/>
            <a:ext cx="77428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光のスイッチングスピードが速い</a:t>
            </a:r>
            <a:endParaRPr kumimoji="1"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という特徴から</a:t>
            </a:r>
            <a: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3D</a:t>
            </a: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ディスプレイなど</a:t>
            </a:r>
            <a:endParaRPr kumimoji="1"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で応用が期待されている。</a:t>
            </a:r>
          </a:p>
        </p:txBody>
      </p:sp>
      <p:grpSp>
        <p:nvGrpSpPr>
          <p:cNvPr id="139" name="グループ化 138">
            <a:extLst>
              <a:ext uri="{FF2B5EF4-FFF2-40B4-BE49-F238E27FC236}">
                <a16:creationId xmlns:a16="http://schemas.microsoft.com/office/drawing/2014/main" id="{A0FFDA2B-2CC8-46E4-A4F8-FD9A4A601330}"/>
              </a:ext>
            </a:extLst>
          </p:cNvPr>
          <p:cNvGrpSpPr/>
          <p:nvPr/>
        </p:nvGrpSpPr>
        <p:grpSpPr>
          <a:xfrm>
            <a:off x="8917464" y="4264370"/>
            <a:ext cx="4216218" cy="3291553"/>
            <a:chOff x="1318723" y="3875711"/>
            <a:chExt cx="2240800" cy="1987967"/>
          </a:xfrm>
        </p:grpSpPr>
        <p:pic>
          <p:nvPicPr>
            <p:cNvPr id="141" name="図 140">
              <a:extLst>
                <a:ext uri="{FF2B5EF4-FFF2-40B4-BE49-F238E27FC236}">
                  <a16:creationId xmlns:a16="http://schemas.microsoft.com/office/drawing/2014/main" id="{2DAA7D3E-944E-451F-94BC-DD08865F03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91000"/>
                      </a14:imgEffect>
                      <a14:imgEffect>
                        <a14:brightnessContrast bright="48000" contrast="57000"/>
                      </a14:imgEffect>
                    </a14:imgLayer>
                  </a14:imgProps>
                </a:ext>
              </a:extLst>
            </a:blip>
            <a:srcRect l="20971" r="17379" b="17077"/>
            <a:stretch/>
          </p:blipFill>
          <p:spPr>
            <a:xfrm>
              <a:off x="1334261" y="3875711"/>
              <a:ext cx="2180962" cy="1584374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3" name="テキスト ボックス 142">
                  <a:extLst>
                    <a:ext uri="{FF2B5EF4-FFF2-40B4-BE49-F238E27FC236}">
                      <a16:creationId xmlns:a16="http://schemas.microsoft.com/office/drawing/2014/main" id="{2E9DD533-DD9E-40F1-B3D9-209B836DD9E6}"/>
                    </a:ext>
                  </a:extLst>
                </p:cNvPr>
                <p:cNvSpPr txBox="1"/>
                <p:nvPr/>
              </p:nvSpPr>
              <p:spPr>
                <a:xfrm>
                  <a:off x="1318723" y="5510497"/>
                  <a:ext cx="2240800" cy="3531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3200" b="0" dirty="0">
                      <a:ea typeface="メイリオ" panose="020B0604030504040204" pitchFamily="50" charset="-128"/>
                    </a:rPr>
                    <a:t>Fig.1</a:t>
                  </a:r>
                  <a14:m>
                    <m:oMath xmlns:m="http://schemas.openxmlformats.org/officeDocument/2006/math">
                      <m:r>
                        <a:rPr kumimoji="1" lang="en-US" altLang="ja-JP" sz="3200" b="0" i="0" dirty="0" smtClean="0">
                          <a:latin typeface="Cambria Math" panose="02040503050406030204" pitchFamily="18" charset="0"/>
                          <a:ea typeface="メイリオ" panose="020B0604030504040204" pitchFamily="50" charset="-128"/>
                        </a:rPr>
                        <m:t> </m:t>
                      </m:r>
                      <m:r>
                        <a:rPr kumimoji="1" lang="en-US" altLang="ja-JP" sz="3200" i="0" dirty="0" smtClean="0">
                          <a:latin typeface="Cambria Math" panose="02040503050406030204" pitchFamily="18" charset="0"/>
                          <a:ea typeface="メイリオ" panose="020B0604030504040204" pitchFamily="50" charset="-128"/>
                        </a:rPr>
                        <m:t>3</m:t>
                      </m:r>
                      <m:r>
                        <m:rPr>
                          <m:sty m:val="p"/>
                        </m:rPr>
                        <a:rPr kumimoji="1" lang="en-US" altLang="ja-JP" sz="3200" i="0" dirty="0" smtClean="0">
                          <a:latin typeface="Cambria Math" panose="02040503050406030204" pitchFamily="18" charset="0"/>
                          <a:ea typeface="メイリオ" panose="020B0604030504040204" pitchFamily="50" charset="-128"/>
                        </a:rPr>
                        <m:t>D</m:t>
                      </m:r>
                    </m:oMath>
                  </a14:m>
                  <a:r>
                    <a:rPr kumimoji="1" lang="ja-JP" altLang="en-US" sz="32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ディスプレイ</a:t>
                  </a:r>
                  <a:r>
                    <a:rPr kumimoji="1" lang="en-US" altLang="ja-JP" sz="32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¹</a:t>
                  </a:r>
                  <a:endParaRPr kumimoji="1" lang="ja-JP" altLang="en-US" sz="3200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mc:Choice>
          <mc:Fallback>
            <p:sp>
              <p:nvSpPr>
                <p:cNvPr id="143" name="テキスト ボックス 142">
                  <a:extLst>
                    <a:ext uri="{FF2B5EF4-FFF2-40B4-BE49-F238E27FC236}">
                      <a16:creationId xmlns:a16="http://schemas.microsoft.com/office/drawing/2014/main" id="{2E9DD533-DD9E-40F1-B3D9-209B836DD9E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8723" y="5510497"/>
                  <a:ext cx="2240800" cy="353181"/>
                </a:xfrm>
                <a:prstGeom prst="rect">
                  <a:avLst/>
                </a:prstGeom>
                <a:blipFill>
                  <a:blip r:embed="rId5"/>
                  <a:stretch>
                    <a:fillRect l="-3763" t="-17895" r="-3184" b="-35789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526B9133-AC84-4E7F-8E1D-5150D6248A21}"/>
              </a:ext>
            </a:extLst>
          </p:cNvPr>
          <p:cNvSpPr txBox="1"/>
          <p:nvPr/>
        </p:nvSpPr>
        <p:spPr>
          <a:xfrm>
            <a:off x="1536767" y="8002093"/>
            <a:ext cx="12187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磁気光学空間光変調器は</a:t>
            </a:r>
            <a:r>
              <a:rPr kumimoji="1" lang="ja-JP" altLang="en-US" sz="3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ファラデー効果</a:t>
            </a:r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ja-JP" altLang="en-US" sz="36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磁歪効果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の利用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C74956DB-E4ED-463C-83F2-80B5D2E1B945}"/>
              </a:ext>
            </a:extLst>
          </p:cNvPr>
          <p:cNvGrpSpPr/>
          <p:nvPr/>
        </p:nvGrpSpPr>
        <p:grpSpPr>
          <a:xfrm>
            <a:off x="383254" y="8619824"/>
            <a:ext cx="14585516" cy="3640675"/>
            <a:chOff x="1658716" y="3002689"/>
            <a:chExt cx="6194508" cy="1774864"/>
          </a:xfrm>
        </p:grpSpPr>
        <p:grpSp>
          <p:nvGrpSpPr>
            <p:cNvPr id="290" name="グループ化 289">
              <a:extLst>
                <a:ext uri="{FF2B5EF4-FFF2-40B4-BE49-F238E27FC236}">
                  <a16:creationId xmlns:a16="http://schemas.microsoft.com/office/drawing/2014/main" id="{FC5F2791-69EF-4ED9-850D-908A1FC79E6C}"/>
                </a:ext>
              </a:extLst>
            </p:cNvPr>
            <p:cNvGrpSpPr/>
            <p:nvPr/>
          </p:nvGrpSpPr>
          <p:grpSpPr>
            <a:xfrm>
              <a:off x="1658716" y="3002689"/>
              <a:ext cx="3133490" cy="1214624"/>
              <a:chOff x="1658716" y="3002689"/>
              <a:chExt cx="3133490" cy="1214624"/>
            </a:xfrm>
          </p:grpSpPr>
          <p:grpSp>
            <p:nvGrpSpPr>
              <p:cNvPr id="315" name="グループ化 314">
                <a:extLst>
                  <a:ext uri="{FF2B5EF4-FFF2-40B4-BE49-F238E27FC236}">
                    <a16:creationId xmlns:a16="http://schemas.microsoft.com/office/drawing/2014/main" id="{54999975-8631-4E5A-82BA-010E0F8A35C7}"/>
                  </a:ext>
                </a:extLst>
              </p:cNvPr>
              <p:cNvGrpSpPr/>
              <p:nvPr/>
            </p:nvGrpSpPr>
            <p:grpSpPr>
              <a:xfrm>
                <a:off x="1811271" y="3932229"/>
                <a:ext cx="1812397" cy="285084"/>
                <a:chOff x="1811377" y="3519933"/>
                <a:chExt cx="1812397" cy="285084"/>
              </a:xfrm>
            </p:grpSpPr>
            <p:sp>
              <p:nvSpPr>
                <p:cNvPr id="329" name="正方形/長方形 328">
                  <a:extLst>
                    <a:ext uri="{FF2B5EF4-FFF2-40B4-BE49-F238E27FC236}">
                      <a16:creationId xmlns:a16="http://schemas.microsoft.com/office/drawing/2014/main" id="{78A1A274-A78B-42A1-8896-87CB59F9CC3F}"/>
                    </a:ext>
                  </a:extLst>
                </p:cNvPr>
                <p:cNvSpPr/>
                <p:nvPr/>
              </p:nvSpPr>
              <p:spPr>
                <a:xfrm>
                  <a:off x="1811377" y="3526480"/>
                  <a:ext cx="1812397" cy="22572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330" name="テキスト ボックス 329">
                  <a:extLst>
                    <a:ext uri="{FF2B5EF4-FFF2-40B4-BE49-F238E27FC236}">
                      <a16:creationId xmlns:a16="http://schemas.microsoft.com/office/drawing/2014/main" id="{756881F6-88D8-4E2C-A977-C95E4D839C18}"/>
                    </a:ext>
                  </a:extLst>
                </p:cNvPr>
                <p:cNvSpPr txBox="1"/>
                <p:nvPr/>
              </p:nvSpPr>
              <p:spPr>
                <a:xfrm>
                  <a:off x="2007332" y="3519933"/>
                  <a:ext cx="1351523" cy="2850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Piezoelectric</a:t>
                  </a:r>
                  <a:r>
                    <a:rPr kumimoji="1" lang="en-US" altLang="ja-JP" sz="32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1" lang="en-US" altLang="ja-JP" sz="32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film</a:t>
                  </a:r>
                  <a:endParaRPr kumimoji="1" lang="ja-JP" alt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16" name="テキスト ボックス 315">
                <a:extLst>
                  <a:ext uri="{FF2B5EF4-FFF2-40B4-BE49-F238E27FC236}">
                    <a16:creationId xmlns:a16="http://schemas.microsoft.com/office/drawing/2014/main" id="{0FD0514B-7174-4A4F-980D-E9C531AC467A}"/>
                  </a:ext>
                </a:extLst>
              </p:cNvPr>
              <p:cNvSpPr txBox="1"/>
              <p:nvPr/>
            </p:nvSpPr>
            <p:spPr>
              <a:xfrm>
                <a:off x="1658716" y="3053637"/>
                <a:ext cx="1405910" cy="285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3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Magnetizition</a:t>
                </a:r>
                <a:endParaRPr kumimoji="1" lang="ja-JP" altLang="en-US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7" name="テキスト ボックス 316">
                <a:extLst>
                  <a:ext uri="{FF2B5EF4-FFF2-40B4-BE49-F238E27FC236}">
                    <a16:creationId xmlns:a16="http://schemas.microsoft.com/office/drawing/2014/main" id="{486542BD-776B-4BD8-8DED-D104D57A270B}"/>
                  </a:ext>
                </a:extLst>
              </p:cNvPr>
              <p:cNvSpPr txBox="1"/>
              <p:nvPr/>
            </p:nvSpPr>
            <p:spPr>
              <a:xfrm>
                <a:off x="3036287" y="3002689"/>
                <a:ext cx="1755919" cy="315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Magnetic</a:t>
                </a:r>
                <a:r>
                  <a:rPr kumimoji="1" lang="en-US" altLang="ja-JP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garnet film</a:t>
                </a:r>
                <a:endParaRPr kumimoji="1" lang="ja-JP" altLang="en-US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18" name="グループ化 317">
                <a:extLst>
                  <a:ext uri="{FF2B5EF4-FFF2-40B4-BE49-F238E27FC236}">
                    <a16:creationId xmlns:a16="http://schemas.microsoft.com/office/drawing/2014/main" id="{39DA9112-0589-4D3D-A1C3-29B1D9B6E934}"/>
                  </a:ext>
                </a:extLst>
              </p:cNvPr>
              <p:cNvGrpSpPr/>
              <p:nvPr/>
            </p:nvGrpSpPr>
            <p:grpSpPr>
              <a:xfrm>
                <a:off x="1806639" y="3241769"/>
                <a:ext cx="1876118" cy="694146"/>
                <a:chOff x="1811377" y="3417723"/>
                <a:chExt cx="1876118" cy="694146"/>
              </a:xfrm>
            </p:grpSpPr>
            <p:sp>
              <p:nvSpPr>
                <p:cNvPr id="319" name="正方形/長方形 318">
                  <a:extLst>
                    <a:ext uri="{FF2B5EF4-FFF2-40B4-BE49-F238E27FC236}">
                      <a16:creationId xmlns:a16="http://schemas.microsoft.com/office/drawing/2014/main" id="{8D960D3B-4DC7-491E-B7E4-DE356B8458FB}"/>
                    </a:ext>
                  </a:extLst>
                </p:cNvPr>
                <p:cNvSpPr/>
                <p:nvPr/>
              </p:nvSpPr>
              <p:spPr>
                <a:xfrm>
                  <a:off x="1811377" y="3752202"/>
                  <a:ext cx="1812397" cy="359667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0" name="矢印: 上 319">
                  <a:extLst>
                    <a:ext uri="{FF2B5EF4-FFF2-40B4-BE49-F238E27FC236}">
                      <a16:creationId xmlns:a16="http://schemas.microsoft.com/office/drawing/2014/main" id="{B53AB39C-E6A4-43F3-9B53-43DAA034EA42}"/>
                    </a:ext>
                  </a:extLst>
                </p:cNvPr>
                <p:cNvSpPr/>
                <p:nvPr/>
              </p:nvSpPr>
              <p:spPr>
                <a:xfrm>
                  <a:off x="2033077" y="3777626"/>
                  <a:ext cx="185555" cy="302616"/>
                </a:xfrm>
                <a:prstGeom prst="upArrow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1" name="矢印: 上 320">
                  <a:extLst>
                    <a:ext uri="{FF2B5EF4-FFF2-40B4-BE49-F238E27FC236}">
                      <a16:creationId xmlns:a16="http://schemas.microsoft.com/office/drawing/2014/main" id="{13EE4B56-9F01-47EB-A289-A1C2BC50A745}"/>
                    </a:ext>
                  </a:extLst>
                </p:cNvPr>
                <p:cNvSpPr/>
                <p:nvPr/>
              </p:nvSpPr>
              <p:spPr>
                <a:xfrm>
                  <a:off x="2440330" y="3777626"/>
                  <a:ext cx="185555" cy="302616"/>
                </a:xfrm>
                <a:prstGeom prst="upArrow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322" name="矢印: 上 321">
                  <a:extLst>
                    <a:ext uri="{FF2B5EF4-FFF2-40B4-BE49-F238E27FC236}">
                      <a16:creationId xmlns:a16="http://schemas.microsoft.com/office/drawing/2014/main" id="{77E5F932-9429-4487-9084-E24F763204C2}"/>
                    </a:ext>
                  </a:extLst>
                </p:cNvPr>
                <p:cNvSpPr/>
                <p:nvPr/>
              </p:nvSpPr>
              <p:spPr>
                <a:xfrm>
                  <a:off x="3222465" y="3777626"/>
                  <a:ext cx="185555" cy="302616"/>
                </a:xfrm>
                <a:prstGeom prst="upArrow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5" name="矢印: 上 324">
                  <a:extLst>
                    <a:ext uri="{FF2B5EF4-FFF2-40B4-BE49-F238E27FC236}">
                      <a16:creationId xmlns:a16="http://schemas.microsoft.com/office/drawing/2014/main" id="{6F0672AD-D727-434B-9AD0-012B70F067FC}"/>
                    </a:ext>
                  </a:extLst>
                </p:cNvPr>
                <p:cNvSpPr/>
                <p:nvPr/>
              </p:nvSpPr>
              <p:spPr>
                <a:xfrm>
                  <a:off x="2841646" y="3777626"/>
                  <a:ext cx="185555" cy="302616"/>
                </a:xfrm>
                <a:prstGeom prst="upArrow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26" name="直線コネクタ 325">
                  <a:extLst>
                    <a:ext uri="{FF2B5EF4-FFF2-40B4-BE49-F238E27FC236}">
                      <a16:creationId xmlns:a16="http://schemas.microsoft.com/office/drawing/2014/main" id="{C6158B91-2225-460A-B643-74169CE38D0A}"/>
                    </a:ext>
                  </a:extLst>
                </p:cNvPr>
                <p:cNvCxnSpPr>
                  <a:cxnSpLocks/>
                  <a:endCxn id="320" idx="0"/>
                </p:cNvCxnSpPr>
                <p:nvPr/>
              </p:nvCxnSpPr>
              <p:spPr>
                <a:xfrm flipH="1">
                  <a:off x="2125854" y="3506909"/>
                  <a:ext cx="35726" cy="27071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直線コネクタ 327">
                  <a:extLst>
                    <a:ext uri="{FF2B5EF4-FFF2-40B4-BE49-F238E27FC236}">
                      <a16:creationId xmlns:a16="http://schemas.microsoft.com/office/drawing/2014/main" id="{3586406F-8CC9-4A2A-88A9-299E36EF3F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514664" y="3417723"/>
                  <a:ext cx="172831" cy="37410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91" name="グループ化 290">
              <a:extLst>
                <a:ext uri="{FF2B5EF4-FFF2-40B4-BE49-F238E27FC236}">
                  <a16:creationId xmlns:a16="http://schemas.microsoft.com/office/drawing/2014/main" id="{7FCF301D-2619-4DFB-BE82-0069FFFC8147}"/>
                </a:ext>
              </a:extLst>
            </p:cNvPr>
            <p:cNvGrpSpPr/>
            <p:nvPr/>
          </p:nvGrpSpPr>
          <p:grpSpPr>
            <a:xfrm>
              <a:off x="4810458" y="3201394"/>
              <a:ext cx="3042766" cy="1217131"/>
              <a:chOff x="4810458" y="3201394"/>
              <a:chExt cx="3042766" cy="1217131"/>
            </a:xfrm>
          </p:grpSpPr>
          <p:sp>
            <p:nvSpPr>
              <p:cNvPr id="294" name="矢印: 上 293">
                <a:extLst>
                  <a:ext uri="{FF2B5EF4-FFF2-40B4-BE49-F238E27FC236}">
                    <a16:creationId xmlns:a16="http://schemas.microsoft.com/office/drawing/2014/main" id="{CAF584AE-CAD8-4ECC-989F-4528AAAE35CC}"/>
                  </a:ext>
                </a:extLst>
              </p:cNvPr>
              <p:cNvSpPr/>
              <p:nvPr/>
            </p:nvSpPr>
            <p:spPr>
              <a:xfrm>
                <a:off x="5210932" y="3456700"/>
                <a:ext cx="220397" cy="656300"/>
              </a:xfrm>
              <a:prstGeom prst="upArrow">
                <a:avLst>
                  <a:gd name="adj1" fmla="val 50000"/>
                  <a:gd name="adj2" fmla="val 8529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95" name="テキスト ボックス 294">
                <a:extLst>
                  <a:ext uri="{FF2B5EF4-FFF2-40B4-BE49-F238E27FC236}">
                    <a16:creationId xmlns:a16="http://schemas.microsoft.com/office/drawing/2014/main" id="{CF90F9C5-89E0-41A3-BCD4-C8CFB2F5B7B6}"/>
                  </a:ext>
                </a:extLst>
              </p:cNvPr>
              <p:cNvSpPr txBox="1"/>
              <p:nvPr/>
            </p:nvSpPr>
            <p:spPr>
              <a:xfrm>
                <a:off x="4828611" y="3201394"/>
                <a:ext cx="1012485" cy="2388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Eternal field</a:t>
                </a:r>
                <a:endParaRPr kumimoji="1" lang="ja-JP" alt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96" name="グループ化 295">
                <a:extLst>
                  <a:ext uri="{FF2B5EF4-FFF2-40B4-BE49-F238E27FC236}">
                    <a16:creationId xmlns:a16="http://schemas.microsoft.com/office/drawing/2014/main" id="{B6DA0D2D-E27E-45F5-9FC4-C5F6A74A7004}"/>
                  </a:ext>
                </a:extLst>
              </p:cNvPr>
              <p:cNvGrpSpPr/>
              <p:nvPr/>
            </p:nvGrpSpPr>
            <p:grpSpPr>
              <a:xfrm>
                <a:off x="4810458" y="3244853"/>
                <a:ext cx="3042766" cy="1173672"/>
                <a:chOff x="4405494" y="3244862"/>
                <a:chExt cx="3042766" cy="1173672"/>
              </a:xfrm>
            </p:grpSpPr>
            <p:grpSp>
              <p:nvGrpSpPr>
                <p:cNvPr id="297" name="グループ化 296">
                  <a:extLst>
                    <a:ext uri="{FF2B5EF4-FFF2-40B4-BE49-F238E27FC236}">
                      <a16:creationId xmlns:a16="http://schemas.microsoft.com/office/drawing/2014/main" id="{8F622D94-AC9D-415A-BB77-2552F91A03E5}"/>
                    </a:ext>
                  </a:extLst>
                </p:cNvPr>
                <p:cNvGrpSpPr/>
                <p:nvPr/>
              </p:nvGrpSpPr>
              <p:grpSpPr>
                <a:xfrm>
                  <a:off x="5281497" y="3244862"/>
                  <a:ext cx="1812398" cy="636013"/>
                  <a:chOff x="5270042" y="3475856"/>
                  <a:chExt cx="1812398" cy="636013"/>
                </a:xfrm>
              </p:grpSpPr>
              <p:sp>
                <p:nvSpPr>
                  <p:cNvPr id="304" name="正方形/長方形 303">
                    <a:extLst>
                      <a:ext uri="{FF2B5EF4-FFF2-40B4-BE49-F238E27FC236}">
                        <a16:creationId xmlns:a16="http://schemas.microsoft.com/office/drawing/2014/main" id="{3F323A8D-6FCD-499B-83E6-6F35629CCBBC}"/>
                      </a:ext>
                    </a:extLst>
                  </p:cNvPr>
                  <p:cNvSpPr/>
                  <p:nvPr/>
                </p:nvSpPr>
                <p:spPr>
                  <a:xfrm>
                    <a:off x="5270042" y="3752202"/>
                    <a:ext cx="1812398" cy="359667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05" name="矢印: 上 304">
                    <a:extLst>
                      <a:ext uri="{FF2B5EF4-FFF2-40B4-BE49-F238E27FC236}">
                        <a16:creationId xmlns:a16="http://schemas.microsoft.com/office/drawing/2014/main" id="{FB5010B2-B906-4679-B4D7-9942CB8080CA}"/>
                      </a:ext>
                    </a:extLst>
                  </p:cNvPr>
                  <p:cNvSpPr/>
                  <p:nvPr/>
                </p:nvSpPr>
                <p:spPr>
                  <a:xfrm rot="19379860">
                    <a:off x="5409781" y="3785306"/>
                    <a:ext cx="185555" cy="302616"/>
                  </a:xfrm>
                  <a:prstGeom prst="upArrow">
                    <a:avLst/>
                  </a:prstGeom>
                  <a:solidFill>
                    <a:srgbClr val="0070C0"/>
                  </a:solidFill>
                  <a:ln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306" name="矢印: 上 305">
                    <a:extLst>
                      <a:ext uri="{FF2B5EF4-FFF2-40B4-BE49-F238E27FC236}">
                        <a16:creationId xmlns:a16="http://schemas.microsoft.com/office/drawing/2014/main" id="{26F4E53E-F793-43B3-8633-09BC06992F05}"/>
                      </a:ext>
                    </a:extLst>
                  </p:cNvPr>
                  <p:cNvSpPr/>
                  <p:nvPr/>
                </p:nvSpPr>
                <p:spPr>
                  <a:xfrm rot="19379860">
                    <a:off x="5850947" y="3785305"/>
                    <a:ext cx="185555" cy="302616"/>
                  </a:xfrm>
                  <a:prstGeom prst="upArrow">
                    <a:avLst/>
                  </a:prstGeom>
                  <a:solidFill>
                    <a:srgbClr val="0070C0"/>
                  </a:solidFill>
                  <a:ln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312" name="矢印: 上 311">
                    <a:extLst>
                      <a:ext uri="{FF2B5EF4-FFF2-40B4-BE49-F238E27FC236}">
                        <a16:creationId xmlns:a16="http://schemas.microsoft.com/office/drawing/2014/main" id="{FD4D976B-FD44-433F-B03A-ADC6F3456081}"/>
                      </a:ext>
                    </a:extLst>
                  </p:cNvPr>
                  <p:cNvSpPr/>
                  <p:nvPr/>
                </p:nvSpPr>
                <p:spPr>
                  <a:xfrm rot="19379860">
                    <a:off x="6292113" y="3785305"/>
                    <a:ext cx="185555" cy="302616"/>
                  </a:xfrm>
                  <a:prstGeom prst="upArrow">
                    <a:avLst/>
                  </a:prstGeom>
                  <a:solidFill>
                    <a:srgbClr val="0070C0"/>
                  </a:solidFill>
                  <a:ln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313" name="矢印: 上 312">
                    <a:extLst>
                      <a:ext uri="{FF2B5EF4-FFF2-40B4-BE49-F238E27FC236}">
                        <a16:creationId xmlns:a16="http://schemas.microsoft.com/office/drawing/2014/main" id="{2750D528-848E-4943-8857-A07AF0D9886B}"/>
                      </a:ext>
                    </a:extLst>
                  </p:cNvPr>
                  <p:cNvSpPr/>
                  <p:nvPr/>
                </p:nvSpPr>
                <p:spPr>
                  <a:xfrm rot="19379860">
                    <a:off x="6709411" y="3785305"/>
                    <a:ext cx="185555" cy="302616"/>
                  </a:xfrm>
                  <a:prstGeom prst="upArrow">
                    <a:avLst/>
                  </a:prstGeom>
                  <a:solidFill>
                    <a:srgbClr val="0070C0"/>
                  </a:solidFill>
                  <a:ln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314" name="テキスト ボックス 313">
                    <a:extLst>
                      <a:ext uri="{FF2B5EF4-FFF2-40B4-BE49-F238E27FC236}">
                        <a16:creationId xmlns:a16="http://schemas.microsoft.com/office/drawing/2014/main" id="{4720A802-DA21-4AFF-B51E-CF8A3FEAC5DD}"/>
                      </a:ext>
                    </a:extLst>
                  </p:cNvPr>
                  <p:cNvSpPr txBox="1"/>
                  <p:nvPr/>
                </p:nvSpPr>
                <p:spPr>
                  <a:xfrm>
                    <a:off x="5532909" y="3475856"/>
                    <a:ext cx="1356289" cy="23881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en-US" altLang="ja-JP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Magnetostriction</a:t>
                    </a:r>
                    <a:endParaRPr kumimoji="1" lang="ja-JP" altLang="en-US" sz="3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98" name="グループ化 297">
                  <a:extLst>
                    <a:ext uri="{FF2B5EF4-FFF2-40B4-BE49-F238E27FC236}">
                      <a16:creationId xmlns:a16="http://schemas.microsoft.com/office/drawing/2014/main" id="{F3EEEC3D-3B86-4A5E-8EAA-210D355E6D23}"/>
                    </a:ext>
                  </a:extLst>
                </p:cNvPr>
                <p:cNvGrpSpPr/>
                <p:nvPr/>
              </p:nvGrpSpPr>
              <p:grpSpPr>
                <a:xfrm>
                  <a:off x="5281497" y="3879892"/>
                  <a:ext cx="1812398" cy="369343"/>
                  <a:chOff x="5261843" y="3516042"/>
                  <a:chExt cx="1812398" cy="369343"/>
                </a:xfrm>
              </p:grpSpPr>
              <p:sp>
                <p:nvSpPr>
                  <p:cNvPr id="300" name="正方形/長方形 299">
                    <a:extLst>
                      <a:ext uri="{FF2B5EF4-FFF2-40B4-BE49-F238E27FC236}">
                        <a16:creationId xmlns:a16="http://schemas.microsoft.com/office/drawing/2014/main" id="{EC327D9D-3044-4406-B8E8-194AE77DB676}"/>
                      </a:ext>
                    </a:extLst>
                  </p:cNvPr>
                  <p:cNvSpPr/>
                  <p:nvPr/>
                </p:nvSpPr>
                <p:spPr>
                  <a:xfrm>
                    <a:off x="5261843" y="3516042"/>
                    <a:ext cx="1812398" cy="225722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301" name="直線コネクタ 300">
                    <a:extLst>
                      <a:ext uri="{FF2B5EF4-FFF2-40B4-BE49-F238E27FC236}">
                        <a16:creationId xmlns:a16="http://schemas.microsoft.com/office/drawing/2014/main" id="{BDCFB44D-1358-4A76-9937-E5BF42CE10E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498851" y="3678084"/>
                    <a:ext cx="436675" cy="20730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02" name="矢印: 右 301">
                    <a:extLst>
                      <a:ext uri="{FF2B5EF4-FFF2-40B4-BE49-F238E27FC236}">
                        <a16:creationId xmlns:a16="http://schemas.microsoft.com/office/drawing/2014/main" id="{2C7B4E7A-736A-4BA5-A08B-9CC17A1EED37}"/>
                      </a:ext>
                    </a:extLst>
                  </p:cNvPr>
                  <p:cNvSpPr/>
                  <p:nvPr/>
                </p:nvSpPr>
                <p:spPr>
                  <a:xfrm>
                    <a:off x="5341239" y="3559816"/>
                    <a:ext cx="451666" cy="159048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03" name="矢印: 右 302">
                    <a:extLst>
                      <a:ext uri="{FF2B5EF4-FFF2-40B4-BE49-F238E27FC236}">
                        <a16:creationId xmlns:a16="http://schemas.microsoft.com/office/drawing/2014/main" id="{0EB3127E-7377-4712-A179-AD62D9CF5E8B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6576354" y="3552548"/>
                    <a:ext cx="451666" cy="159048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299" name="テキスト ボックス 298">
                  <a:extLst>
                    <a:ext uri="{FF2B5EF4-FFF2-40B4-BE49-F238E27FC236}">
                      <a16:creationId xmlns:a16="http://schemas.microsoft.com/office/drawing/2014/main" id="{871136A9-2138-4A5D-B9D6-7798E2F8BDF4}"/>
                    </a:ext>
                  </a:extLst>
                </p:cNvPr>
                <p:cNvSpPr txBox="1"/>
                <p:nvPr/>
              </p:nvSpPr>
              <p:spPr>
                <a:xfrm>
                  <a:off x="4405494" y="4179719"/>
                  <a:ext cx="3042766" cy="2388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Stress(Voltage is applied to under layer)</a:t>
                  </a:r>
                </a:p>
              </p:txBody>
            </p:sp>
          </p:grpSp>
        </p:grpSp>
        <p:sp>
          <p:nvSpPr>
            <p:cNvPr id="292" name="矢印: 右 291">
              <a:extLst>
                <a:ext uri="{FF2B5EF4-FFF2-40B4-BE49-F238E27FC236}">
                  <a16:creationId xmlns:a16="http://schemas.microsoft.com/office/drawing/2014/main" id="{0C0FC511-FFAE-4CD5-9CA7-EC5B28633BA4}"/>
                </a:ext>
              </a:extLst>
            </p:cNvPr>
            <p:cNvSpPr/>
            <p:nvPr/>
          </p:nvSpPr>
          <p:spPr>
            <a:xfrm>
              <a:off x="3864899" y="3716633"/>
              <a:ext cx="1161936" cy="228971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" name="テキスト ボックス 292">
              <a:extLst>
                <a:ext uri="{FF2B5EF4-FFF2-40B4-BE49-F238E27FC236}">
                  <a16:creationId xmlns:a16="http://schemas.microsoft.com/office/drawing/2014/main" id="{EA958ED4-B754-42D8-B9EB-AE2BA70C16F5}"/>
                </a:ext>
              </a:extLst>
            </p:cNvPr>
            <p:cNvSpPr txBox="1"/>
            <p:nvPr/>
          </p:nvSpPr>
          <p:spPr>
            <a:xfrm>
              <a:off x="2701206" y="4492470"/>
              <a:ext cx="4355893" cy="2850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Fig.2 </a:t>
              </a:r>
              <a:r>
                <a:rPr lang="ja-JP" altLang="ja-JP" sz="320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圧電膜と</a:t>
              </a:r>
              <a:r>
                <a:rPr lang="ja-JP" altLang="en-US" sz="32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磁性ガーネット</a:t>
              </a:r>
              <a:r>
                <a:rPr lang="ja-JP" altLang="ja-JP" sz="320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薄膜との応答の概略図</a:t>
              </a:r>
              <a:r>
                <a:rPr lang="en-US" altLang="ja-JP" sz="320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¹</a:t>
              </a:r>
              <a:endParaRPr lang="ja-JP" altLang="ja-JP" sz="32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41" name="テキスト ボックス 240">
            <a:extLst>
              <a:ext uri="{FF2B5EF4-FFF2-40B4-BE49-F238E27FC236}">
                <a16:creationId xmlns:a16="http://schemas.microsoft.com/office/drawing/2014/main" id="{68FD0203-7C02-48AB-ABE8-469E7FA70925}"/>
              </a:ext>
            </a:extLst>
          </p:cNvPr>
          <p:cNvSpPr txBox="1"/>
          <p:nvPr/>
        </p:nvSpPr>
        <p:spPr>
          <a:xfrm>
            <a:off x="2138543" y="16490320"/>
            <a:ext cx="166632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438400" algn="l"/>
            <a:r>
              <a:rPr lang="en-US" altLang="ja-JP" sz="3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Fig.3 </a:t>
            </a:r>
            <a:r>
              <a:rPr lang="ja-JP" altLang="en-US" sz="3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複合膜を用いた光変調の原理</a:t>
            </a:r>
            <a:r>
              <a:rPr lang="en-US" altLang="ja-JP" sz="3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¹</a:t>
            </a:r>
            <a:endParaRPr lang="ja-JP" alt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34" name="テキスト ボックス 333">
            <a:extLst>
              <a:ext uri="{FF2B5EF4-FFF2-40B4-BE49-F238E27FC236}">
                <a16:creationId xmlns:a16="http://schemas.microsoft.com/office/drawing/2014/main" id="{53F916E5-4392-4B49-B5BD-DA4AB0F655E3}"/>
              </a:ext>
            </a:extLst>
          </p:cNvPr>
          <p:cNvSpPr txBox="1"/>
          <p:nvPr/>
        </p:nvSpPr>
        <p:spPr>
          <a:xfrm>
            <a:off x="1203851" y="17847064"/>
            <a:ext cx="1441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同じ元素で構成されるモノリシック構造の複合膜に着目した。</a:t>
            </a:r>
            <a:endParaRPr kumimoji="1" lang="ja-JP" altLang="en-US" sz="166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5" name="下矢印 147">
            <a:extLst>
              <a:ext uri="{FF2B5EF4-FFF2-40B4-BE49-F238E27FC236}">
                <a16:creationId xmlns:a16="http://schemas.microsoft.com/office/drawing/2014/main" id="{3A4B2A52-1F2D-4A0B-8012-AB5F6F4614E0}"/>
              </a:ext>
            </a:extLst>
          </p:cNvPr>
          <p:cNvSpPr/>
          <p:nvPr/>
        </p:nvSpPr>
        <p:spPr>
          <a:xfrm>
            <a:off x="6002092" y="17208929"/>
            <a:ext cx="2770141" cy="591444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>
              <a:defRPr/>
            </a:pP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6" name="テキスト ボックス 335">
                <a:extLst>
                  <a:ext uri="{FF2B5EF4-FFF2-40B4-BE49-F238E27FC236}">
                    <a16:creationId xmlns:a16="http://schemas.microsoft.com/office/drawing/2014/main" id="{75CB278F-F950-4C05-B103-7B907C4B9E38}"/>
                  </a:ext>
                </a:extLst>
              </p:cNvPr>
              <p:cNvSpPr txBox="1"/>
              <p:nvPr/>
            </p:nvSpPr>
            <p:spPr>
              <a:xfrm>
                <a:off x="0" y="18404679"/>
                <a:ext cx="1523019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b="1" dirty="0">
                    <a:solidFill>
                      <a:srgbClr val="FF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磁性ガーネット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3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sSubPr>
                      <m:e>
                        <m:r>
                          <a:rPr lang="en-US" altLang="ja-JP" sz="3600" b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𝐁𝐢</m:t>
                        </m:r>
                      </m:e>
                      <m:sub>
                        <m:r>
                          <a:rPr lang="en-US" altLang="ja-JP" sz="3600" b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en-US" altLang="ja-JP" sz="3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sSubPr>
                      <m:e>
                        <m:r>
                          <a:rPr lang="en-US" altLang="ja-JP" sz="3600" b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𝐅𝐞</m:t>
                        </m:r>
                      </m:e>
                      <m:sub>
                        <m:r>
                          <a:rPr lang="en-US" altLang="ja-JP" sz="3600" b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𝟓</m:t>
                        </m:r>
                      </m:sub>
                    </m:sSub>
                    <m:sSub>
                      <m:sSubPr>
                        <m:ctrlPr>
                          <a:rPr lang="en-US" altLang="ja-JP" sz="3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sSubPr>
                      <m:e>
                        <m:r>
                          <a:rPr lang="en-US" altLang="ja-JP" sz="3600" b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𝐎</m:t>
                        </m:r>
                      </m:e>
                      <m:sub>
                        <m:r>
                          <a:rPr lang="en-US" altLang="ja-JP" sz="3600" b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𝟏𝟐</m:t>
                        </m:r>
                      </m:sub>
                    </m:sSub>
                  </m:oMath>
                </a14:m>
                <a:r>
                  <a:rPr lang="en-US" altLang="ja-JP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(</a:t>
                </a:r>
                <a:r>
                  <a:rPr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以降</a:t>
                </a:r>
                <a14:m>
                  <m:oMath xmlns:m="http://schemas.openxmlformats.org/officeDocument/2006/math">
                    <m:r>
                      <a:rPr lang="en-US" altLang="ja-JP" sz="3600" b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𝐁𝐈𝐆</m:t>
                    </m:r>
                  </m:oMath>
                </a14:m>
                <a:r>
                  <a:rPr lang="en-US" altLang="ja-JP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)</a:t>
                </a:r>
                <a:r>
                  <a:rPr kumimoji="1"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と</a:t>
                </a:r>
                <a:r>
                  <a:rPr kumimoji="1" lang="ja-JP" altLang="en-US" sz="3600" b="1" dirty="0">
                    <a:solidFill>
                      <a:srgbClr val="0070C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強誘電性を示す</a:t>
                </a:r>
                <a14:m>
                  <m:oMath xmlns:m="http://schemas.openxmlformats.org/officeDocument/2006/math">
                    <m:r>
                      <a:rPr kumimoji="1" lang="en-US" altLang="ja-JP" sz="3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𝐁𝐢𝐅𝐞</m:t>
                    </m:r>
                    <m:sSub>
                      <m:sSubPr>
                        <m:ctrlPr>
                          <a:rPr kumimoji="1" lang="en-US" altLang="ja-JP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sSubPr>
                      <m:e>
                        <m:r>
                          <a:rPr kumimoji="1" lang="en-US" altLang="ja-JP" sz="36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𝐎</m:t>
                        </m:r>
                      </m:e>
                      <m:sub>
                        <m:r>
                          <a:rPr kumimoji="1" lang="en-US" altLang="ja-JP" sz="36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𝟑</m:t>
                        </m:r>
                      </m:sub>
                    </m:sSub>
                  </m:oMath>
                </a14:m>
                <a:r>
                  <a:rPr kumimoji="1" lang="en-US" altLang="ja-JP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(</a:t>
                </a:r>
                <a:r>
                  <a:rPr kumimoji="1"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以降</a:t>
                </a:r>
                <a14:m>
                  <m:oMath xmlns:m="http://schemas.openxmlformats.org/officeDocument/2006/math">
                    <m:r>
                      <a:rPr kumimoji="1" lang="en-US" altLang="ja-JP" sz="36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𝐁𝐅𝐎</m:t>
                    </m:r>
                  </m:oMath>
                </a14:m>
                <a:r>
                  <a:rPr kumimoji="1" lang="en-US" altLang="ja-JP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)</a:t>
                </a:r>
              </a:p>
              <a:p>
                <a:r>
                  <a:rPr kumimoji="1"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の高い透過率を示す複合膜</a:t>
                </a:r>
              </a:p>
            </p:txBody>
          </p:sp>
        </mc:Choice>
        <mc:Fallback xmlns="">
          <p:sp>
            <p:nvSpPr>
              <p:cNvPr id="336" name="テキスト ボックス 335">
                <a:extLst>
                  <a:ext uri="{FF2B5EF4-FFF2-40B4-BE49-F238E27FC236}">
                    <a16:creationId xmlns:a16="http://schemas.microsoft.com/office/drawing/2014/main" id="{75CB278F-F950-4C05-B103-7B907C4B9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404679"/>
                <a:ext cx="15230195" cy="1200329"/>
              </a:xfrm>
              <a:prstGeom prst="rect">
                <a:avLst/>
              </a:prstGeom>
              <a:blipFill>
                <a:blip r:embed="rId7"/>
                <a:stretch>
                  <a:fillRect l="-1201" t="-6599" r="-280" b="-182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7" name="コンテンツ プレースホルダー 2">
            <a:extLst>
              <a:ext uri="{FF2B5EF4-FFF2-40B4-BE49-F238E27FC236}">
                <a16:creationId xmlns:a16="http://schemas.microsoft.com/office/drawing/2014/main" id="{3437E863-E92A-4C66-967E-1AEC7CE7A561}"/>
              </a:ext>
            </a:extLst>
          </p:cNvPr>
          <p:cNvSpPr txBox="1">
            <a:spLocks/>
          </p:cNvSpPr>
          <p:nvPr/>
        </p:nvSpPr>
        <p:spPr>
          <a:xfrm>
            <a:off x="-37464" y="19604899"/>
            <a:ext cx="4222161" cy="485481"/>
          </a:xfrm>
          <a:prstGeom prst="rect">
            <a:avLst/>
          </a:prstGeom>
        </p:spPr>
        <p:txBody>
          <a:bodyPr lIns="129351" tIns="64676" rIns="129351" bIns="64676"/>
          <a:lstStyle>
            <a:lvl1pPr marL="1106791" indent="-1106791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0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98044" indent="-922324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89298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65019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640739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116459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92176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067897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543617" indent="-737860" algn="l" defTabSz="29514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・先行研究</a:t>
            </a:r>
            <a:endParaRPr lang="en-US" altLang="ja-JP" sz="34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9" name="テキスト ボックス 338">
                <a:extLst>
                  <a:ext uri="{FF2B5EF4-FFF2-40B4-BE49-F238E27FC236}">
                    <a16:creationId xmlns:a16="http://schemas.microsoft.com/office/drawing/2014/main" id="{3C8E0A44-11F9-4829-B02F-2AF6A78C2FA6}"/>
                  </a:ext>
                </a:extLst>
              </p:cNvPr>
              <p:cNvSpPr txBox="1"/>
              <p:nvPr/>
            </p:nvSpPr>
            <p:spPr>
              <a:xfrm>
                <a:off x="2520134" y="19738603"/>
                <a:ext cx="98903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STO</a:t>
                </a:r>
                <a:r>
                  <a:rPr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単結晶基板、ガラス基板上への</a:t>
                </a:r>
                <a14:m>
                  <m:oMath xmlns:m="http://schemas.openxmlformats.org/officeDocument/2006/math">
                    <m:r>
                      <a:rPr lang="en-US" altLang="ja-JP" sz="36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𝐁𝐅𝐎</m:t>
                    </m:r>
                  </m:oMath>
                </a14:m>
                <a:r>
                  <a:rPr kumimoji="1"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の作製</a:t>
                </a:r>
              </a:p>
            </p:txBody>
          </p:sp>
        </mc:Choice>
        <mc:Fallback>
          <p:sp>
            <p:nvSpPr>
              <p:cNvPr id="339" name="テキスト ボックス 338">
                <a:extLst>
                  <a:ext uri="{FF2B5EF4-FFF2-40B4-BE49-F238E27FC236}">
                    <a16:creationId xmlns:a16="http://schemas.microsoft.com/office/drawing/2014/main" id="{3C8E0A44-11F9-4829-B02F-2AF6A78C2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134" y="19738603"/>
                <a:ext cx="9890336" cy="646331"/>
              </a:xfrm>
              <a:prstGeom prst="rect">
                <a:avLst/>
              </a:prstGeom>
              <a:blipFill>
                <a:blip r:embed="rId8"/>
                <a:stretch>
                  <a:fillRect l="-1848" t="-13208" r="-986" b="-367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0" name="グループ化 339">
            <a:extLst>
              <a:ext uri="{FF2B5EF4-FFF2-40B4-BE49-F238E27FC236}">
                <a16:creationId xmlns:a16="http://schemas.microsoft.com/office/drawing/2014/main" id="{55FEE09C-7C08-4212-AD1A-469525FFE563}"/>
              </a:ext>
            </a:extLst>
          </p:cNvPr>
          <p:cNvGrpSpPr/>
          <p:nvPr/>
        </p:nvGrpSpPr>
        <p:grpSpPr>
          <a:xfrm>
            <a:off x="332255" y="21106436"/>
            <a:ext cx="13885040" cy="1979261"/>
            <a:chOff x="263708" y="1214186"/>
            <a:chExt cx="5623803" cy="854014"/>
          </a:xfrm>
        </p:grpSpPr>
        <p:grpSp>
          <p:nvGrpSpPr>
            <p:cNvPr id="353" name="グループ化 352">
              <a:extLst>
                <a:ext uri="{FF2B5EF4-FFF2-40B4-BE49-F238E27FC236}">
                  <a16:creationId xmlns:a16="http://schemas.microsoft.com/office/drawing/2014/main" id="{31B3C776-C90B-468D-8E87-E294E0389452}"/>
                </a:ext>
              </a:extLst>
            </p:cNvPr>
            <p:cNvGrpSpPr/>
            <p:nvPr/>
          </p:nvGrpSpPr>
          <p:grpSpPr>
            <a:xfrm>
              <a:off x="3307974" y="1216059"/>
              <a:ext cx="2579537" cy="820613"/>
              <a:chOff x="4442997" y="1564016"/>
              <a:chExt cx="2579537" cy="997648"/>
            </a:xfrm>
          </p:grpSpPr>
          <p:grpSp>
            <p:nvGrpSpPr>
              <p:cNvPr id="360" name="グループ化 359">
                <a:extLst>
                  <a:ext uri="{FF2B5EF4-FFF2-40B4-BE49-F238E27FC236}">
                    <a16:creationId xmlns:a16="http://schemas.microsoft.com/office/drawing/2014/main" id="{BE28279D-E337-4BF8-8B65-5510D8FFACE2}"/>
                  </a:ext>
                </a:extLst>
              </p:cNvPr>
              <p:cNvGrpSpPr/>
              <p:nvPr/>
            </p:nvGrpSpPr>
            <p:grpSpPr>
              <a:xfrm>
                <a:off x="5295757" y="1564016"/>
                <a:ext cx="1726777" cy="956904"/>
                <a:chOff x="6583895" y="1697271"/>
                <a:chExt cx="1520264" cy="571252"/>
              </a:xfrm>
            </p:grpSpPr>
            <p:sp>
              <p:nvSpPr>
                <p:cNvPr id="363" name="直方体 362">
                  <a:extLst>
                    <a:ext uri="{FF2B5EF4-FFF2-40B4-BE49-F238E27FC236}">
                      <a16:creationId xmlns:a16="http://schemas.microsoft.com/office/drawing/2014/main" id="{A52FA3A3-4BB6-404C-A7AB-4DB50988774D}"/>
                    </a:ext>
                  </a:extLst>
                </p:cNvPr>
                <p:cNvSpPr/>
                <p:nvPr/>
              </p:nvSpPr>
              <p:spPr>
                <a:xfrm>
                  <a:off x="6583895" y="1851080"/>
                  <a:ext cx="1520264" cy="417443"/>
                </a:xfrm>
                <a:prstGeom prst="cube">
                  <a:avLst>
                    <a:gd name="adj" fmla="val 62426"/>
                  </a:avLst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364" name="直方体 363">
                  <a:extLst>
                    <a:ext uri="{FF2B5EF4-FFF2-40B4-BE49-F238E27FC236}">
                      <a16:creationId xmlns:a16="http://schemas.microsoft.com/office/drawing/2014/main" id="{F992B7E0-57C1-4744-A386-CDDAEA7C9ADE}"/>
                    </a:ext>
                  </a:extLst>
                </p:cNvPr>
                <p:cNvSpPr/>
                <p:nvPr/>
              </p:nvSpPr>
              <p:spPr>
                <a:xfrm>
                  <a:off x="6583895" y="1697271"/>
                  <a:ext cx="1520264" cy="417443"/>
                </a:xfrm>
                <a:prstGeom prst="cube">
                  <a:avLst>
                    <a:gd name="adj" fmla="val 62426"/>
                  </a:avLst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1" name="テキスト ボックス 360">
                    <a:extLst>
                      <a:ext uri="{FF2B5EF4-FFF2-40B4-BE49-F238E27FC236}">
                        <a16:creationId xmlns:a16="http://schemas.microsoft.com/office/drawing/2014/main" id="{F166B12B-48DE-4CCD-9393-1F7A3DF91378}"/>
                      </a:ext>
                    </a:extLst>
                  </p:cNvPr>
                  <p:cNvSpPr txBox="1"/>
                  <p:nvPr/>
                </p:nvSpPr>
                <p:spPr>
                  <a:xfrm>
                    <a:off x="4730263" y="1975409"/>
                    <a:ext cx="453312" cy="306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1" lang="en-US" altLang="ja-JP" sz="3200" b="1" i="0" smtClean="0">
                              <a:latin typeface="Cambria Math" panose="02040503050406030204" pitchFamily="18" charset="0"/>
                            </a:rPr>
                            <m:t>𝐁𝐅𝐎</m:t>
                          </m:r>
                        </m:oMath>
                      </m:oMathPara>
                    </a14:m>
                    <a:endParaRPr kumimoji="1" lang="ja-JP" altLang="en-US" sz="3200" b="1" dirty="0">
                      <a:latin typeface="+mn-ea"/>
                    </a:endParaRPr>
                  </a:p>
                </p:txBody>
              </p:sp>
            </mc:Choice>
            <mc:Fallback xmlns="">
              <p:sp>
                <p:nvSpPr>
                  <p:cNvPr id="361" name="テキスト ボックス 360">
                    <a:extLst>
                      <a:ext uri="{FF2B5EF4-FFF2-40B4-BE49-F238E27FC236}">
                        <a16:creationId xmlns:a16="http://schemas.microsoft.com/office/drawing/2014/main" id="{F166B12B-48DE-4CCD-9393-1F7A3DF9137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30263" y="1975409"/>
                    <a:ext cx="453312" cy="306753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62" name="テキスト ボックス 361">
                <a:extLst>
                  <a:ext uri="{FF2B5EF4-FFF2-40B4-BE49-F238E27FC236}">
                    <a16:creationId xmlns:a16="http://schemas.microsoft.com/office/drawing/2014/main" id="{98501289-CE7C-4A29-A746-748E9CD48E24}"/>
                  </a:ext>
                </a:extLst>
              </p:cNvPr>
              <p:cNvSpPr txBox="1"/>
              <p:nvPr/>
            </p:nvSpPr>
            <p:spPr>
              <a:xfrm>
                <a:off x="4442997" y="2254911"/>
                <a:ext cx="848061" cy="3067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200" b="1" dirty="0">
                    <a:latin typeface="+mn-ea"/>
                  </a:rPr>
                  <a:t>ガラス基板</a:t>
                </a:r>
              </a:p>
            </p:txBody>
          </p:sp>
        </p:grpSp>
        <p:grpSp>
          <p:nvGrpSpPr>
            <p:cNvPr id="354" name="グループ化 353">
              <a:extLst>
                <a:ext uri="{FF2B5EF4-FFF2-40B4-BE49-F238E27FC236}">
                  <a16:creationId xmlns:a16="http://schemas.microsoft.com/office/drawing/2014/main" id="{9D948CF1-B8DC-4A10-9D69-560D7915E510}"/>
                </a:ext>
              </a:extLst>
            </p:cNvPr>
            <p:cNvGrpSpPr/>
            <p:nvPr/>
          </p:nvGrpSpPr>
          <p:grpSpPr>
            <a:xfrm>
              <a:off x="263708" y="1214186"/>
              <a:ext cx="2992783" cy="854014"/>
              <a:chOff x="4029751" y="1564016"/>
              <a:chExt cx="2992783" cy="1038254"/>
            </a:xfrm>
          </p:grpSpPr>
          <p:grpSp>
            <p:nvGrpSpPr>
              <p:cNvPr id="355" name="グループ化 354">
                <a:extLst>
                  <a:ext uri="{FF2B5EF4-FFF2-40B4-BE49-F238E27FC236}">
                    <a16:creationId xmlns:a16="http://schemas.microsoft.com/office/drawing/2014/main" id="{119A12B4-F988-44FA-B832-D4A31C751567}"/>
                  </a:ext>
                </a:extLst>
              </p:cNvPr>
              <p:cNvGrpSpPr/>
              <p:nvPr/>
            </p:nvGrpSpPr>
            <p:grpSpPr>
              <a:xfrm>
                <a:off x="5295757" y="1564016"/>
                <a:ext cx="1726777" cy="956904"/>
                <a:chOff x="6583895" y="1697271"/>
                <a:chExt cx="1520264" cy="571252"/>
              </a:xfrm>
            </p:grpSpPr>
            <p:sp>
              <p:nvSpPr>
                <p:cNvPr id="358" name="直方体 357">
                  <a:extLst>
                    <a:ext uri="{FF2B5EF4-FFF2-40B4-BE49-F238E27FC236}">
                      <a16:creationId xmlns:a16="http://schemas.microsoft.com/office/drawing/2014/main" id="{13B6B8F5-B0EC-449C-B8C6-9B30C4D137AB}"/>
                    </a:ext>
                  </a:extLst>
                </p:cNvPr>
                <p:cNvSpPr/>
                <p:nvPr/>
              </p:nvSpPr>
              <p:spPr>
                <a:xfrm>
                  <a:off x="6583895" y="1851080"/>
                  <a:ext cx="1520264" cy="417443"/>
                </a:xfrm>
                <a:prstGeom prst="cube">
                  <a:avLst>
                    <a:gd name="adj" fmla="val 62426"/>
                  </a:avLst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359" name="直方体 358">
                  <a:extLst>
                    <a:ext uri="{FF2B5EF4-FFF2-40B4-BE49-F238E27FC236}">
                      <a16:creationId xmlns:a16="http://schemas.microsoft.com/office/drawing/2014/main" id="{9271D632-733F-4E1E-BBC8-37A2191C4FB0}"/>
                    </a:ext>
                  </a:extLst>
                </p:cNvPr>
                <p:cNvSpPr/>
                <p:nvPr/>
              </p:nvSpPr>
              <p:spPr>
                <a:xfrm>
                  <a:off x="6583895" y="1697271"/>
                  <a:ext cx="1520264" cy="417443"/>
                </a:xfrm>
                <a:prstGeom prst="cube">
                  <a:avLst>
                    <a:gd name="adj" fmla="val 62426"/>
                  </a:avLst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6" name="テキスト ボックス 355">
                    <a:extLst>
                      <a:ext uri="{FF2B5EF4-FFF2-40B4-BE49-F238E27FC236}">
                        <a16:creationId xmlns:a16="http://schemas.microsoft.com/office/drawing/2014/main" id="{07EA22BC-C716-4D10-A4BC-6A885160E60A}"/>
                      </a:ext>
                    </a:extLst>
                  </p:cNvPr>
                  <p:cNvSpPr txBox="1"/>
                  <p:nvPr/>
                </p:nvSpPr>
                <p:spPr>
                  <a:xfrm>
                    <a:off x="4730263" y="1975409"/>
                    <a:ext cx="453312" cy="306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1" lang="en-US" altLang="ja-JP" sz="3200" b="1" i="0" smtClean="0">
                              <a:latin typeface="Cambria Math" panose="02040503050406030204" pitchFamily="18" charset="0"/>
                            </a:rPr>
                            <m:t>𝐁𝐅𝐎</m:t>
                          </m:r>
                        </m:oMath>
                      </m:oMathPara>
                    </a14:m>
                    <a:endParaRPr kumimoji="1" lang="ja-JP" altLang="en-US" sz="1400" b="1" dirty="0">
                      <a:latin typeface="+mn-ea"/>
                    </a:endParaRPr>
                  </a:p>
                </p:txBody>
              </p:sp>
            </mc:Choice>
            <mc:Fallback xmlns="">
              <p:sp>
                <p:nvSpPr>
                  <p:cNvPr id="356" name="テキスト ボックス 355">
                    <a:extLst>
                      <a:ext uri="{FF2B5EF4-FFF2-40B4-BE49-F238E27FC236}">
                        <a16:creationId xmlns:a16="http://schemas.microsoft.com/office/drawing/2014/main" id="{07EA22BC-C716-4D10-A4BC-6A885160E60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30263" y="1975409"/>
                    <a:ext cx="453312" cy="306753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7" name="テキスト ボックス 356">
                    <a:extLst>
                      <a:ext uri="{FF2B5EF4-FFF2-40B4-BE49-F238E27FC236}">
                        <a16:creationId xmlns:a16="http://schemas.microsoft.com/office/drawing/2014/main" id="{7C1AF2FD-70C7-4F38-B8D4-69CF2BA05219}"/>
                      </a:ext>
                    </a:extLst>
                  </p:cNvPr>
                  <p:cNvSpPr txBox="1"/>
                  <p:nvPr/>
                </p:nvSpPr>
                <p:spPr>
                  <a:xfrm>
                    <a:off x="4029751" y="2269920"/>
                    <a:ext cx="1259041" cy="33235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kumimoji="1" lang="en-US" altLang="ja-JP" sz="3600" b="1" i="0" dirty="0" smtClean="0">
                            <a:latin typeface="Cambria Math" panose="02040503050406030204" pitchFamily="18" charset="0"/>
                          </a:rPr>
                          <m:t>𝐒𝐓𝐎</m:t>
                        </m:r>
                      </m:oMath>
                    </a14:m>
                    <a:r>
                      <a:rPr kumimoji="1" lang="ja-JP" altLang="en-US" sz="3200" b="1" dirty="0">
                        <a:latin typeface="+mn-ea"/>
                      </a:rPr>
                      <a:t>単結晶基板</a:t>
                    </a:r>
                    <a:endParaRPr kumimoji="1" lang="ja-JP" altLang="en-US" sz="3600" b="1" dirty="0">
                      <a:latin typeface="+mn-ea"/>
                    </a:endParaRPr>
                  </a:p>
                </p:txBody>
              </p:sp>
            </mc:Choice>
            <mc:Fallback xmlns="">
              <p:sp>
                <p:nvSpPr>
                  <p:cNvPr id="357" name="テキスト ボックス 356">
                    <a:extLst>
                      <a:ext uri="{FF2B5EF4-FFF2-40B4-BE49-F238E27FC236}">
                        <a16:creationId xmlns:a16="http://schemas.microsoft.com/office/drawing/2014/main" id="{7C1AF2FD-70C7-4F38-B8D4-69CF2BA0521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29751" y="2269920"/>
                    <a:ext cx="1259041" cy="332350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t="-10680" r="-4902" b="-26214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341" name="テキスト ボックス 340">
            <a:extLst>
              <a:ext uri="{FF2B5EF4-FFF2-40B4-BE49-F238E27FC236}">
                <a16:creationId xmlns:a16="http://schemas.microsoft.com/office/drawing/2014/main" id="{009DE015-163C-406D-ACE0-3587A2782047}"/>
              </a:ext>
            </a:extLst>
          </p:cNvPr>
          <p:cNvSpPr txBox="1"/>
          <p:nvPr/>
        </p:nvSpPr>
        <p:spPr>
          <a:xfrm>
            <a:off x="2390960" y="20414873"/>
            <a:ext cx="10860474" cy="584775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STO</a:t>
            </a: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単結晶基板およびガラス基板上への</a:t>
            </a:r>
            <a:r>
              <a:rPr kumimoji="1"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BFO</a:t>
            </a: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の作製に成功</a:t>
            </a: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49" name="グループ化 348">
            <a:extLst>
              <a:ext uri="{FF2B5EF4-FFF2-40B4-BE49-F238E27FC236}">
                <a16:creationId xmlns:a16="http://schemas.microsoft.com/office/drawing/2014/main" id="{6A54C1DD-FE80-4DA0-B0F7-17427B30230B}"/>
              </a:ext>
            </a:extLst>
          </p:cNvPr>
          <p:cNvGrpSpPr/>
          <p:nvPr/>
        </p:nvGrpSpPr>
        <p:grpSpPr>
          <a:xfrm>
            <a:off x="4383396" y="23261052"/>
            <a:ext cx="7054673" cy="1303270"/>
            <a:chOff x="3655535" y="2735929"/>
            <a:chExt cx="7054673" cy="1303270"/>
          </a:xfrm>
        </p:grpSpPr>
        <p:sp>
          <p:nvSpPr>
            <p:cNvPr id="350" name="テキスト ボックス 349">
              <a:extLst>
                <a:ext uri="{FF2B5EF4-FFF2-40B4-BE49-F238E27FC236}">
                  <a16:creationId xmlns:a16="http://schemas.microsoft.com/office/drawing/2014/main" id="{6E76E420-CC19-49D7-A331-A776C3D03CD0}"/>
                </a:ext>
              </a:extLst>
            </p:cNvPr>
            <p:cNvSpPr txBox="1"/>
            <p:nvPr/>
          </p:nvSpPr>
          <p:spPr>
            <a:xfrm>
              <a:off x="5843599" y="2735929"/>
              <a:ext cx="2959465" cy="64633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BFO</a:t>
              </a:r>
              <a:r>
                <a:rPr kumimoji="1" lang="ja-JP" altLang="en-US" sz="3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の誘電性</a:t>
              </a:r>
              <a:endPara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51" name="テキスト ボックス 350">
              <a:extLst>
                <a:ext uri="{FF2B5EF4-FFF2-40B4-BE49-F238E27FC236}">
                  <a16:creationId xmlns:a16="http://schemas.microsoft.com/office/drawing/2014/main" id="{653F9A71-67BF-4413-8158-ABC04D3A59F4}"/>
                </a:ext>
              </a:extLst>
            </p:cNvPr>
            <p:cNvSpPr txBox="1"/>
            <p:nvPr/>
          </p:nvSpPr>
          <p:spPr>
            <a:xfrm>
              <a:off x="4016219" y="3392868"/>
              <a:ext cx="6448862" cy="64633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STO</a:t>
              </a:r>
              <a:r>
                <a:rPr kumimoji="1" lang="ja-JP" altLang="en-US" sz="3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単結晶基板 </a:t>
              </a:r>
              <a:r>
                <a:rPr kumimoji="1" lang="en-US" altLang="ja-JP" sz="3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&lt; </a:t>
              </a:r>
              <a:r>
                <a:rPr kumimoji="1" lang="ja-JP" altLang="en-US" sz="3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ガラス基板</a:t>
              </a:r>
              <a:endPara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52" name="正方形/長方形 351">
              <a:extLst>
                <a:ext uri="{FF2B5EF4-FFF2-40B4-BE49-F238E27FC236}">
                  <a16:creationId xmlns:a16="http://schemas.microsoft.com/office/drawing/2014/main" id="{4E0135C4-ABCE-413F-9640-8BF5002C27ED}"/>
                </a:ext>
              </a:extLst>
            </p:cNvPr>
            <p:cNvSpPr/>
            <p:nvPr/>
          </p:nvSpPr>
          <p:spPr>
            <a:xfrm>
              <a:off x="3655535" y="3288646"/>
              <a:ext cx="7054673" cy="746415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67" name="テキスト ボックス 366">
                <a:extLst>
                  <a:ext uri="{FF2B5EF4-FFF2-40B4-BE49-F238E27FC236}">
                    <a16:creationId xmlns:a16="http://schemas.microsoft.com/office/drawing/2014/main" id="{CBBE0931-6405-4040-AC4D-567417E91512}"/>
                  </a:ext>
                </a:extLst>
              </p:cNvPr>
              <p:cNvSpPr txBox="1"/>
              <p:nvPr/>
            </p:nvSpPr>
            <p:spPr>
              <a:xfrm>
                <a:off x="1950682" y="24693884"/>
                <a:ext cx="114016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STO</a:t>
                </a:r>
                <a:r>
                  <a:rPr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単結晶基板上への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3600" b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𝐁𝐢𝐘</m:t>
                        </m:r>
                      </m:e>
                      <m:sub>
                        <m:r>
                          <a:rPr lang="en-US" altLang="ja-JP" sz="3600" b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ja-JP" altLang="ja-JP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3600" b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𝐅𝐞</m:t>
                        </m:r>
                      </m:e>
                      <m:sub>
                        <m:r>
                          <a:rPr lang="en-US" altLang="ja-JP" sz="3600" b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b>
                    </m:sSub>
                    <m:sSub>
                      <m:sSubPr>
                        <m:ctrlPr>
                          <a:rPr lang="ja-JP" altLang="ja-JP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3600" b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𝐎</m:t>
                        </m:r>
                      </m:e>
                      <m:sub>
                        <m:r>
                          <a:rPr lang="en-US" altLang="ja-JP" sz="3600" b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sub>
                    </m:sSub>
                    <m:r>
                      <a:rPr lang="en-US" altLang="ja-JP" sz="36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1" lang="en-US" altLang="ja-JP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/</a:t>
                </a:r>
                <a:r>
                  <a:rPr lang="en-US" altLang="ja-JP" sz="3600" b="1" dirty="0">
                    <a:solidFill>
                      <a:schemeClr val="accent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𝐁𝐅𝐎</m:t>
                    </m:r>
                  </m:oMath>
                </a14:m>
                <a:r>
                  <a:rPr kumimoji="1"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複合膜の作製</a:t>
                </a:r>
              </a:p>
            </p:txBody>
          </p:sp>
        </mc:Choice>
        <mc:Fallback>
          <p:sp>
            <p:nvSpPr>
              <p:cNvPr id="367" name="テキスト ボックス 366">
                <a:extLst>
                  <a:ext uri="{FF2B5EF4-FFF2-40B4-BE49-F238E27FC236}">
                    <a16:creationId xmlns:a16="http://schemas.microsoft.com/office/drawing/2014/main" id="{CBBE0931-6405-4040-AC4D-567417E91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0682" y="24693884"/>
                <a:ext cx="11401647" cy="646331"/>
              </a:xfrm>
              <a:prstGeom prst="rect">
                <a:avLst/>
              </a:prstGeom>
              <a:blipFill>
                <a:blip r:embed="rId12"/>
                <a:stretch>
                  <a:fillRect l="-1658" t="-13208" r="-1123" b="-367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8" name="テキスト ボックス 367">
                <a:extLst>
                  <a:ext uri="{FF2B5EF4-FFF2-40B4-BE49-F238E27FC236}">
                    <a16:creationId xmlns:a16="http://schemas.microsoft.com/office/drawing/2014/main" id="{2278A233-3D4F-44D5-BD79-C88A253F393B}"/>
                  </a:ext>
                </a:extLst>
              </p:cNvPr>
              <p:cNvSpPr txBox="1"/>
              <p:nvPr/>
            </p:nvSpPr>
            <p:spPr>
              <a:xfrm>
                <a:off x="7299506" y="25800152"/>
                <a:ext cx="6965753" cy="1077218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STO</a:t>
                </a:r>
                <a:r>
                  <a:rPr kumimoji="1" lang="ja-JP" altLang="en-US" sz="3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単結晶基板上への</a:t>
                </a:r>
                <a:endParaRPr kumimoji="1" lang="en-US" altLang="ja-JP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32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BiY</m:t>
                        </m:r>
                      </m:e>
                      <m:sub>
                        <m:r>
                          <a:rPr lang="en-US" altLang="ja-JP" sz="32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32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Fe</m:t>
                        </m:r>
                      </m:e>
                      <m:sub>
                        <m:r>
                          <a:rPr lang="en-US" altLang="ja-JP" sz="32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32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US" altLang="ja-JP" sz="32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sub>
                    </m:sSub>
                    <m:r>
                      <a:rPr lang="en-US" altLang="ja-JP" sz="3200" b="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1" lang="en-US" altLang="ja-JP" sz="3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/BFO</a:t>
                </a:r>
                <a:r>
                  <a:rPr kumimoji="1" lang="ja-JP" altLang="en-US" sz="3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複合膜の作製に成功</a:t>
                </a:r>
                <a:endParaRPr kumimoji="1" lang="en-US" altLang="ja-JP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>
          <p:sp>
            <p:nvSpPr>
              <p:cNvPr id="368" name="テキスト ボックス 367">
                <a:extLst>
                  <a:ext uri="{FF2B5EF4-FFF2-40B4-BE49-F238E27FC236}">
                    <a16:creationId xmlns:a16="http://schemas.microsoft.com/office/drawing/2014/main" id="{2278A233-3D4F-44D5-BD79-C88A253F3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9506" y="25800152"/>
                <a:ext cx="6965753" cy="1077218"/>
              </a:xfrm>
              <a:prstGeom prst="rect">
                <a:avLst/>
              </a:prstGeom>
              <a:blipFill>
                <a:blip r:embed="rId13"/>
                <a:stretch>
                  <a:fillRect l="-2187" t="-7345" r="-1575" b="-18079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974BCA62-D6E9-43C5-B3B3-2ABC94793EE5}"/>
              </a:ext>
            </a:extLst>
          </p:cNvPr>
          <p:cNvGrpSpPr/>
          <p:nvPr/>
        </p:nvGrpSpPr>
        <p:grpSpPr>
          <a:xfrm>
            <a:off x="372977" y="25336903"/>
            <a:ext cx="6554838" cy="2137111"/>
            <a:chOff x="-10878110" y="14228310"/>
            <a:chExt cx="7174993" cy="1621424"/>
          </a:xfrm>
        </p:grpSpPr>
        <p:grpSp>
          <p:nvGrpSpPr>
            <p:cNvPr id="366" name="グループ化 365">
              <a:extLst>
                <a:ext uri="{FF2B5EF4-FFF2-40B4-BE49-F238E27FC236}">
                  <a16:creationId xmlns:a16="http://schemas.microsoft.com/office/drawing/2014/main" id="{35CF8B90-1B30-4DCA-AFF6-9E9B6C10A493}"/>
                </a:ext>
              </a:extLst>
            </p:cNvPr>
            <p:cNvGrpSpPr/>
            <p:nvPr/>
          </p:nvGrpSpPr>
          <p:grpSpPr>
            <a:xfrm>
              <a:off x="-10090196" y="14228310"/>
              <a:ext cx="6387079" cy="1490571"/>
              <a:chOff x="813891" y="4866250"/>
              <a:chExt cx="2726962" cy="840047"/>
            </a:xfrm>
          </p:grpSpPr>
          <p:sp>
            <p:nvSpPr>
              <p:cNvPr id="370" name="直方体 369">
                <a:extLst>
                  <a:ext uri="{FF2B5EF4-FFF2-40B4-BE49-F238E27FC236}">
                    <a16:creationId xmlns:a16="http://schemas.microsoft.com/office/drawing/2014/main" id="{D205A98A-2694-4862-AAF0-91E2A350167C}"/>
                  </a:ext>
                </a:extLst>
              </p:cNvPr>
              <p:cNvSpPr/>
              <p:nvPr/>
            </p:nvSpPr>
            <p:spPr>
              <a:xfrm>
                <a:off x="1914635" y="5234620"/>
                <a:ext cx="1621116" cy="471677"/>
              </a:xfrm>
              <a:prstGeom prst="cube">
                <a:avLst>
                  <a:gd name="adj" fmla="val 60768"/>
                </a:avLst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371" name="グループ化 370">
                <a:extLst>
                  <a:ext uri="{FF2B5EF4-FFF2-40B4-BE49-F238E27FC236}">
                    <a16:creationId xmlns:a16="http://schemas.microsoft.com/office/drawing/2014/main" id="{2F1C0B2B-447B-4EC0-B30E-DD76029C2E75}"/>
                  </a:ext>
                </a:extLst>
              </p:cNvPr>
              <p:cNvGrpSpPr/>
              <p:nvPr/>
            </p:nvGrpSpPr>
            <p:grpSpPr>
              <a:xfrm>
                <a:off x="813891" y="4866250"/>
                <a:ext cx="2726962" cy="693571"/>
                <a:chOff x="-31213" y="2844721"/>
                <a:chExt cx="2949767" cy="897448"/>
              </a:xfrm>
            </p:grpSpPr>
            <p:grpSp>
              <p:nvGrpSpPr>
                <p:cNvPr id="372" name="グループ化 371">
                  <a:extLst>
                    <a:ext uri="{FF2B5EF4-FFF2-40B4-BE49-F238E27FC236}">
                      <a16:creationId xmlns:a16="http://schemas.microsoft.com/office/drawing/2014/main" id="{C9ED651D-7333-4897-A1D6-36BE1D1E4B41}"/>
                    </a:ext>
                  </a:extLst>
                </p:cNvPr>
                <p:cNvGrpSpPr/>
                <p:nvPr/>
              </p:nvGrpSpPr>
              <p:grpSpPr>
                <a:xfrm>
                  <a:off x="585641" y="3082588"/>
                  <a:ext cx="2327394" cy="659581"/>
                  <a:chOff x="876734" y="2598920"/>
                  <a:chExt cx="2204882" cy="749329"/>
                </a:xfrm>
              </p:grpSpPr>
              <p:sp>
                <p:nvSpPr>
                  <p:cNvPr id="376" name="直方体 375">
                    <a:extLst>
                      <a:ext uri="{FF2B5EF4-FFF2-40B4-BE49-F238E27FC236}">
                        <a16:creationId xmlns:a16="http://schemas.microsoft.com/office/drawing/2014/main" id="{A6054FA2-F9F9-41BB-BAA8-2F115D9A5201}"/>
                      </a:ext>
                    </a:extLst>
                  </p:cNvPr>
                  <p:cNvSpPr/>
                  <p:nvPr/>
                </p:nvSpPr>
                <p:spPr>
                  <a:xfrm>
                    <a:off x="1420354" y="2598920"/>
                    <a:ext cx="1661262" cy="686678"/>
                  </a:xfrm>
                  <a:prstGeom prst="cube">
                    <a:avLst>
                      <a:gd name="adj" fmla="val 62431"/>
                    </a:avLst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77" name="テキスト ボックス 376">
                        <a:extLst>
                          <a:ext uri="{FF2B5EF4-FFF2-40B4-BE49-F238E27FC236}">
                            <a16:creationId xmlns:a16="http://schemas.microsoft.com/office/drawing/2014/main" id="{029DF159-E1CA-4F3C-9BC7-E597F23C94CA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76734" y="2980686"/>
                        <a:ext cx="531406" cy="36756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kumimoji="1" lang="en-US" altLang="ja-JP" sz="3200" b="1" i="0" smtClean="0">
                                  <a:latin typeface="Cambria Math" panose="02040503050406030204" pitchFamily="18" charset="0"/>
                                </a:rPr>
                                <m:t>𝐁𝐅𝐎</m:t>
                              </m:r>
                            </m:oMath>
                          </m:oMathPara>
                        </a14:m>
                        <a:endParaRPr kumimoji="1" lang="ja-JP" altLang="en-US" sz="3200" b="1" dirty="0">
                          <a:latin typeface="+mn-ea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77" name="テキスト ボックス 376">
                        <a:extLst>
                          <a:ext uri="{FF2B5EF4-FFF2-40B4-BE49-F238E27FC236}">
                            <a16:creationId xmlns:a16="http://schemas.microsoft.com/office/drawing/2014/main" id="{029DF159-E1CA-4F3C-9BC7-E597F23C94CA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876734" y="2980686"/>
                        <a:ext cx="531406" cy="367563"/>
                      </a:xfrm>
                      <a:prstGeom prst="rect">
                        <a:avLst/>
                      </a:prstGeom>
                      <a:blipFill>
                        <a:blip r:embed="rId1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ja-JP" alt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373" name="グループ化 372">
                  <a:extLst>
                    <a:ext uri="{FF2B5EF4-FFF2-40B4-BE49-F238E27FC236}">
                      <a16:creationId xmlns:a16="http://schemas.microsoft.com/office/drawing/2014/main" id="{1F98C14E-3C1B-415E-8903-F4C383BE7B2E}"/>
                    </a:ext>
                  </a:extLst>
                </p:cNvPr>
                <p:cNvGrpSpPr/>
                <p:nvPr/>
              </p:nvGrpSpPr>
              <p:grpSpPr>
                <a:xfrm>
                  <a:off x="-31213" y="2844721"/>
                  <a:ext cx="2949767" cy="608954"/>
                  <a:chOff x="3718" y="2701038"/>
                  <a:chExt cx="2827771" cy="608954"/>
                </a:xfrm>
              </p:grpSpPr>
              <p:sp>
                <p:nvSpPr>
                  <p:cNvPr id="374" name="直方体 373">
                    <a:extLst>
                      <a:ext uri="{FF2B5EF4-FFF2-40B4-BE49-F238E27FC236}">
                        <a16:creationId xmlns:a16="http://schemas.microsoft.com/office/drawing/2014/main" id="{45EDCE38-CFCD-47E7-9788-E546E36B7B67}"/>
                      </a:ext>
                    </a:extLst>
                  </p:cNvPr>
                  <p:cNvSpPr/>
                  <p:nvPr/>
                </p:nvSpPr>
                <p:spPr>
                  <a:xfrm>
                    <a:off x="1154247" y="2701038"/>
                    <a:ext cx="1677242" cy="608954"/>
                  </a:xfrm>
                  <a:prstGeom prst="cube">
                    <a:avLst>
                      <a:gd name="adj" fmla="val 62393"/>
                    </a:avLst>
                  </a:prstGeom>
                  <a:solidFill>
                    <a:srgbClr val="FFC000"/>
                  </a:solidFill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75" name="テキスト ボックス 374">
                        <a:extLst>
                          <a:ext uri="{FF2B5EF4-FFF2-40B4-BE49-F238E27FC236}">
                            <a16:creationId xmlns:a16="http://schemas.microsoft.com/office/drawing/2014/main" id="{780E66E1-7DE2-4D69-88AF-4191B6BB2C3C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718" y="2966919"/>
                        <a:ext cx="1192741" cy="32354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ja-JP" altLang="ja-JP" sz="3200" b="1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3200" b="1" i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𝐁𝐢𝐘</m:t>
                                  </m:r>
                                </m:e>
                                <m:sub>
                                  <m:r>
                                    <a:rPr lang="en-US" altLang="ja-JP" sz="3200" b="1" i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ja-JP" altLang="ja-JP" sz="3200" b="1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3200" b="1" i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𝐅𝐞</m:t>
                                  </m:r>
                                </m:e>
                                <m:sub>
                                  <m:r>
                                    <a:rPr lang="en-US" altLang="ja-JP" sz="3200" b="1" i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𝟓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ja-JP" altLang="ja-JP" sz="3200" b="1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3200" b="1" i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𝐎</m:t>
                                  </m:r>
                                </m:e>
                                <m:sub>
                                  <m:r>
                                    <a:rPr lang="en-US" altLang="ja-JP" sz="3200" b="1" i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𝟏𝟐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kumimoji="1" lang="ja-JP" altLang="en-US" sz="3200" b="1" dirty="0">
                          <a:latin typeface="+mn-ea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75" name="テキスト ボックス 374">
                        <a:extLst>
                          <a:ext uri="{FF2B5EF4-FFF2-40B4-BE49-F238E27FC236}">
                            <a16:creationId xmlns:a16="http://schemas.microsoft.com/office/drawing/2014/main" id="{780E66E1-7DE2-4D69-88AF-4191B6BB2C3C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718" y="2966919"/>
                        <a:ext cx="1192741" cy="323540"/>
                      </a:xfrm>
                      <a:prstGeom prst="rect">
                        <a:avLst/>
                      </a:prstGeom>
                      <a:blipFill>
                        <a:blip r:embed="rId1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ja-JP" alt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9" name="テキスト ボックス 368">
                  <a:extLst>
                    <a:ext uri="{FF2B5EF4-FFF2-40B4-BE49-F238E27FC236}">
                      <a16:creationId xmlns:a16="http://schemas.microsoft.com/office/drawing/2014/main" id="{6FABFDBD-875E-4F20-8F2C-C947DAC13D12}"/>
                    </a:ext>
                  </a:extLst>
                </p:cNvPr>
                <p:cNvSpPr txBox="1"/>
                <p:nvPr/>
              </p:nvSpPr>
              <p:spPr>
                <a:xfrm>
                  <a:off x="-10878110" y="15369044"/>
                  <a:ext cx="3411417" cy="48069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kumimoji="1" lang="en-US" altLang="ja-JP" sz="3600" b="1" i="0" dirty="0" smtClean="0">
                          <a:latin typeface="Cambria Math" panose="02040503050406030204" pitchFamily="18" charset="0"/>
                        </a:rPr>
                        <m:t>𝐒𝐓𝐎</m:t>
                      </m:r>
                    </m:oMath>
                  </a14:m>
                  <a:r>
                    <a:rPr kumimoji="1" lang="ja-JP" altLang="en-US" sz="3200" b="1" dirty="0">
                      <a:latin typeface="+mn-ea"/>
                    </a:rPr>
                    <a:t>単結晶基板</a:t>
                  </a:r>
                  <a:endParaRPr kumimoji="1" lang="ja-JP" altLang="en-US" sz="3600" b="1" dirty="0">
                    <a:latin typeface="+mn-ea"/>
                  </a:endParaRPr>
                </a:p>
              </p:txBody>
            </p:sp>
          </mc:Choice>
          <mc:Fallback xmlns="">
            <p:sp>
              <p:nvSpPr>
                <p:cNvPr id="369" name="テキスト ボックス 368">
                  <a:extLst>
                    <a:ext uri="{FF2B5EF4-FFF2-40B4-BE49-F238E27FC236}">
                      <a16:creationId xmlns:a16="http://schemas.microsoft.com/office/drawing/2014/main" id="{6FABFDBD-875E-4F20-8F2C-C947DAC13D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0878110" y="15369044"/>
                  <a:ext cx="3411417" cy="480690"/>
                </a:xfrm>
                <a:prstGeom prst="rect">
                  <a:avLst/>
                </a:prstGeom>
                <a:blipFill>
                  <a:blip r:embed="rId16"/>
                  <a:stretch>
                    <a:fillRect t="-10577" r="-4688" b="-2500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80" name="テキスト ボックス 379">
                <a:extLst>
                  <a:ext uri="{FF2B5EF4-FFF2-40B4-BE49-F238E27FC236}">
                    <a16:creationId xmlns:a16="http://schemas.microsoft.com/office/drawing/2014/main" id="{AD72BDF5-DC87-4596-87A6-731F89427932}"/>
                  </a:ext>
                </a:extLst>
              </p:cNvPr>
              <p:cNvSpPr txBox="1"/>
              <p:nvPr/>
            </p:nvSpPr>
            <p:spPr>
              <a:xfrm>
                <a:off x="1991345" y="28774797"/>
                <a:ext cx="1229214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【</a:t>
                </a:r>
                <a:r>
                  <a:rPr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本研究の目的</a:t>
                </a:r>
                <a:r>
                  <a:rPr lang="en-US" altLang="ja-JP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】</a:t>
                </a:r>
                <a:r>
                  <a:rPr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ガラス基板上への</a:t>
                </a:r>
                <a14:m>
                  <m:oMath xmlns:m="http://schemas.openxmlformats.org/officeDocument/2006/math">
                    <m:r>
                      <a:rPr lang="en-US" altLang="ja-JP" sz="3600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𝐁𝐈𝐆</m:t>
                    </m:r>
                  </m:oMath>
                </a14:m>
                <a:r>
                  <a:rPr lang="en-US" altLang="ja-JP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/</a:t>
                </a:r>
                <a14:m>
                  <m:oMath xmlns:m="http://schemas.openxmlformats.org/officeDocument/2006/math">
                    <m:r>
                      <a:rPr lang="en-US" altLang="ja-JP" sz="36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𝐁𝐅𝐎</m:t>
                    </m:r>
                  </m:oMath>
                </a14:m>
                <a:r>
                  <a:rPr kumimoji="1"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複合膜の作製</a:t>
                </a:r>
              </a:p>
            </p:txBody>
          </p:sp>
        </mc:Choice>
        <mc:Fallback>
          <p:sp>
            <p:nvSpPr>
              <p:cNvPr id="380" name="テキスト ボックス 379">
                <a:extLst>
                  <a:ext uri="{FF2B5EF4-FFF2-40B4-BE49-F238E27FC236}">
                    <a16:creationId xmlns:a16="http://schemas.microsoft.com/office/drawing/2014/main" id="{AD72BDF5-DC87-4596-87A6-731F89427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345" y="28774797"/>
                <a:ext cx="12292148" cy="646331"/>
              </a:xfrm>
              <a:prstGeom prst="rect">
                <a:avLst/>
              </a:prstGeom>
              <a:blipFill>
                <a:blip r:embed="rId17"/>
                <a:stretch>
                  <a:fillRect l="-1538" t="-12264" r="-595" b="-367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6" name="直線コネクタ 165"/>
          <p:cNvCxnSpPr/>
          <p:nvPr/>
        </p:nvCxnSpPr>
        <p:spPr>
          <a:xfrm>
            <a:off x="-26854" y="32669060"/>
            <a:ext cx="1511959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7B84837-89C2-4881-8220-25126336ED36}"/>
              </a:ext>
            </a:extLst>
          </p:cNvPr>
          <p:cNvGrpSpPr/>
          <p:nvPr/>
        </p:nvGrpSpPr>
        <p:grpSpPr>
          <a:xfrm>
            <a:off x="-75713" y="29350460"/>
            <a:ext cx="15129596" cy="2978228"/>
            <a:chOff x="39061" y="29491149"/>
            <a:chExt cx="15129596" cy="2978228"/>
          </a:xfrm>
        </p:grpSpPr>
        <p:sp>
          <p:nvSpPr>
            <p:cNvPr id="191" name="角丸四角形 4"/>
            <p:cNvSpPr>
              <a:spLocks noChangeArrowheads="1"/>
            </p:cNvSpPr>
            <p:nvPr/>
          </p:nvSpPr>
          <p:spPr bwMode="auto">
            <a:xfrm>
              <a:off x="6753370" y="29920358"/>
              <a:ext cx="8296994" cy="2544113"/>
            </a:xfrm>
            <a:prstGeom prst="roundRect">
              <a:avLst>
                <a:gd name="adj" fmla="val 16667"/>
              </a:avLst>
            </a:prstGeom>
            <a:solidFill>
              <a:srgbClr val="00B050">
                <a:alpha val="14117"/>
              </a:srgbClr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129351" tIns="64676" rIns="129351" bIns="64676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dirty="0"/>
            </a:p>
          </p:txBody>
        </p:sp>
        <p:grpSp>
          <p:nvGrpSpPr>
            <p:cNvPr id="381" name="グループ化 380">
              <a:extLst>
                <a:ext uri="{FF2B5EF4-FFF2-40B4-BE49-F238E27FC236}">
                  <a16:creationId xmlns:a16="http://schemas.microsoft.com/office/drawing/2014/main" id="{96AAF831-27E5-41ED-A9CC-C2212E4F14D0}"/>
                </a:ext>
              </a:extLst>
            </p:cNvPr>
            <p:cNvGrpSpPr/>
            <p:nvPr/>
          </p:nvGrpSpPr>
          <p:grpSpPr>
            <a:xfrm>
              <a:off x="39061" y="29491149"/>
              <a:ext cx="6536349" cy="2858089"/>
              <a:chOff x="1130365" y="5551361"/>
              <a:chExt cx="2494770" cy="1057963"/>
            </a:xfrm>
          </p:grpSpPr>
          <p:grpSp>
            <p:nvGrpSpPr>
              <p:cNvPr id="385" name="グループ化 384">
                <a:extLst>
                  <a:ext uri="{FF2B5EF4-FFF2-40B4-BE49-F238E27FC236}">
                    <a16:creationId xmlns:a16="http://schemas.microsoft.com/office/drawing/2014/main" id="{C88421FB-7A4F-4EC3-BC9C-15E7EC5A20D3}"/>
                  </a:ext>
                </a:extLst>
              </p:cNvPr>
              <p:cNvGrpSpPr/>
              <p:nvPr/>
            </p:nvGrpSpPr>
            <p:grpSpPr>
              <a:xfrm>
                <a:off x="1130365" y="5741278"/>
                <a:ext cx="2494770" cy="868046"/>
                <a:chOff x="1027878" y="4870550"/>
                <a:chExt cx="2494770" cy="868046"/>
              </a:xfrm>
            </p:grpSpPr>
            <p:sp>
              <p:nvSpPr>
                <p:cNvPr id="388" name="直方体 387">
                  <a:extLst>
                    <a:ext uri="{FF2B5EF4-FFF2-40B4-BE49-F238E27FC236}">
                      <a16:creationId xmlns:a16="http://schemas.microsoft.com/office/drawing/2014/main" id="{F02E8249-3618-4944-AFB7-D52E7848A3BE}"/>
                    </a:ext>
                  </a:extLst>
                </p:cNvPr>
                <p:cNvSpPr/>
                <p:nvPr/>
              </p:nvSpPr>
              <p:spPr>
                <a:xfrm>
                  <a:off x="1914634" y="5216975"/>
                  <a:ext cx="1608014" cy="496453"/>
                </a:xfrm>
                <a:prstGeom prst="cube">
                  <a:avLst>
                    <a:gd name="adj" fmla="val 60911"/>
                  </a:avLst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grpSp>
              <p:nvGrpSpPr>
                <p:cNvPr id="389" name="グループ化 388">
                  <a:extLst>
                    <a:ext uri="{FF2B5EF4-FFF2-40B4-BE49-F238E27FC236}">
                      <a16:creationId xmlns:a16="http://schemas.microsoft.com/office/drawing/2014/main" id="{C95ED352-7916-4805-88CC-B4C8890CCB99}"/>
                    </a:ext>
                  </a:extLst>
                </p:cNvPr>
                <p:cNvGrpSpPr/>
                <p:nvPr/>
              </p:nvGrpSpPr>
              <p:grpSpPr>
                <a:xfrm>
                  <a:off x="1027878" y="4870550"/>
                  <a:ext cx="2494770" cy="680073"/>
                  <a:chOff x="200257" y="2850291"/>
                  <a:chExt cx="2698605" cy="879984"/>
                </a:xfrm>
              </p:grpSpPr>
              <p:grpSp>
                <p:nvGrpSpPr>
                  <p:cNvPr id="391" name="グループ化 390">
                    <a:extLst>
                      <a:ext uri="{FF2B5EF4-FFF2-40B4-BE49-F238E27FC236}">
                        <a16:creationId xmlns:a16="http://schemas.microsoft.com/office/drawing/2014/main" id="{6D7A0B51-DB04-4207-A527-57049501E7B3}"/>
                      </a:ext>
                    </a:extLst>
                  </p:cNvPr>
                  <p:cNvGrpSpPr/>
                  <p:nvPr/>
                </p:nvGrpSpPr>
                <p:grpSpPr>
                  <a:xfrm>
                    <a:off x="668907" y="3074021"/>
                    <a:ext cx="2229955" cy="656254"/>
                    <a:chOff x="955617" y="2589186"/>
                    <a:chExt cx="2112571" cy="745549"/>
                  </a:xfrm>
                </p:grpSpPr>
                <p:sp>
                  <p:nvSpPr>
                    <p:cNvPr id="395" name="直方体 394">
                      <a:extLst>
                        <a:ext uri="{FF2B5EF4-FFF2-40B4-BE49-F238E27FC236}">
                          <a16:creationId xmlns:a16="http://schemas.microsoft.com/office/drawing/2014/main" id="{F0F0DFF6-2C6D-4DCB-91C1-423A004A1A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20353" y="2589186"/>
                      <a:ext cx="1647835" cy="693373"/>
                    </a:xfrm>
                    <a:prstGeom prst="cube">
                      <a:avLst>
                        <a:gd name="adj" fmla="val 62426"/>
                      </a:avLst>
                    </a:prstGeom>
                    <a:solidFill>
                      <a:srgbClr val="0070C0"/>
                    </a:solidFill>
                    <a:ln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96" name="テキスト ボックス 395">
                          <a:extLst>
                            <a:ext uri="{FF2B5EF4-FFF2-40B4-BE49-F238E27FC236}">
                              <a16:creationId xmlns:a16="http://schemas.microsoft.com/office/drawing/2014/main" id="{4CC8876E-7EC4-4CB8-B8E1-C79E3111D41B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955617" y="3016530"/>
                          <a:ext cx="411537" cy="31820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b="1" i="0" smtClean="0">
                                    <a:latin typeface="Cambria Math" panose="02040503050406030204" pitchFamily="18" charset="0"/>
                                  </a:rPr>
                                  <m:t>𝐁𝐅𝐎</m:t>
                                </m:r>
                              </m:oMath>
                            </m:oMathPara>
                          </a14:m>
                          <a:endParaRPr kumimoji="1" lang="ja-JP" altLang="en-US" sz="3200" b="1" dirty="0">
                            <a:latin typeface="+mn-ea"/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96" name="テキスト ボックス 395">
                          <a:extLst>
                            <a:ext uri="{FF2B5EF4-FFF2-40B4-BE49-F238E27FC236}">
                              <a16:creationId xmlns:a16="http://schemas.microsoft.com/office/drawing/2014/main" id="{4CC8876E-7EC4-4CB8-B8E1-C79E3111D41B}"/>
                            </a:ext>
                          </a:extLst>
                        </p:cNvPr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955617" y="3016530"/>
                          <a:ext cx="411537" cy="318205"/>
                        </a:xfrm>
                        <a:prstGeom prst="rect">
                          <a:avLst/>
                        </a:prstGeom>
                        <a:blipFill>
                          <a:blip r:embed="rId18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ja-JP" alt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grpSp>
                <p:nvGrpSpPr>
                  <p:cNvPr id="392" name="グループ化 391">
                    <a:extLst>
                      <a:ext uri="{FF2B5EF4-FFF2-40B4-BE49-F238E27FC236}">
                        <a16:creationId xmlns:a16="http://schemas.microsoft.com/office/drawing/2014/main" id="{7FAB1B79-7B87-46D6-9B77-B1B1D45FA91A}"/>
                      </a:ext>
                    </a:extLst>
                  </p:cNvPr>
                  <p:cNvGrpSpPr/>
                  <p:nvPr/>
                </p:nvGrpSpPr>
                <p:grpSpPr>
                  <a:xfrm>
                    <a:off x="200257" y="2850291"/>
                    <a:ext cx="2695374" cy="642329"/>
                    <a:chOff x="225615" y="2706608"/>
                    <a:chExt cx="2583900" cy="642329"/>
                  </a:xfrm>
                </p:grpSpPr>
                <p:sp>
                  <p:nvSpPr>
                    <p:cNvPr id="393" name="直方体 392">
                      <a:extLst>
                        <a:ext uri="{FF2B5EF4-FFF2-40B4-BE49-F238E27FC236}">
                          <a16:creationId xmlns:a16="http://schemas.microsoft.com/office/drawing/2014/main" id="{9F8BC37B-643B-4C8D-B7DB-B8444AD4EF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48252" y="2706608"/>
                      <a:ext cx="1661263" cy="619792"/>
                    </a:xfrm>
                    <a:prstGeom prst="cube">
                      <a:avLst>
                        <a:gd name="adj" fmla="val 62426"/>
                      </a:avLst>
                    </a:prstGeom>
                    <a:solidFill>
                      <a:srgbClr val="FFC000"/>
                    </a:solidFill>
                    <a:ln>
                      <a:solidFill>
                        <a:srgbClr val="FFC000"/>
                      </a:solidFill>
                    </a:ln>
                  </p:spPr>
                  <p:style>
                    <a:lnRef idx="1">
                      <a:schemeClr val="accent2"/>
                    </a:lnRef>
                    <a:fillRef idx="2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sp>
                  <p:nvSpPr>
                    <p:cNvPr id="394" name="テキスト ボックス 393">
                      <a:extLst>
                        <a:ext uri="{FF2B5EF4-FFF2-40B4-BE49-F238E27FC236}">
                          <a16:creationId xmlns:a16="http://schemas.microsoft.com/office/drawing/2014/main" id="{C6176857-4184-41A0-B05D-5DC4AEBED65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5615" y="3068844"/>
                      <a:ext cx="875105" cy="280093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kumimoji="1" lang="ja-JP" altLang="en-US" sz="3200" b="1" dirty="0">
                          <a:latin typeface="+mn-ea"/>
                        </a:rPr>
                        <a:t>バッファー層</a:t>
                      </a:r>
                    </a:p>
                  </p:txBody>
                </p:sp>
              </p:grpSp>
            </p:grpSp>
            <p:sp>
              <p:nvSpPr>
                <p:cNvPr id="390" name="テキスト ボックス 389">
                  <a:extLst>
                    <a:ext uri="{FF2B5EF4-FFF2-40B4-BE49-F238E27FC236}">
                      <a16:creationId xmlns:a16="http://schemas.microsoft.com/office/drawing/2014/main" id="{8502DAAC-4897-4C94-AFFA-D2025C3B5DD2}"/>
                    </a:ext>
                  </a:extLst>
                </p:cNvPr>
                <p:cNvSpPr txBox="1"/>
                <p:nvPr/>
              </p:nvSpPr>
              <p:spPr>
                <a:xfrm>
                  <a:off x="1116435" y="5522133"/>
                  <a:ext cx="751303" cy="2164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+mn-ea"/>
                    </a:rPr>
                    <a:t>ガラス基板</a:t>
                  </a:r>
                </a:p>
              </p:txBody>
            </p:sp>
          </p:grpSp>
          <p:sp>
            <p:nvSpPr>
              <p:cNvPr id="386" name="直方体 385">
                <a:extLst>
                  <a:ext uri="{FF2B5EF4-FFF2-40B4-BE49-F238E27FC236}">
                    <a16:creationId xmlns:a16="http://schemas.microsoft.com/office/drawing/2014/main" id="{5B26A616-F66B-4CDA-A956-0BEAD33413B8}"/>
                  </a:ext>
                </a:extLst>
              </p:cNvPr>
              <p:cNvSpPr/>
              <p:nvPr/>
            </p:nvSpPr>
            <p:spPr>
              <a:xfrm>
                <a:off x="2020110" y="5551361"/>
                <a:ext cx="1602038" cy="478990"/>
              </a:xfrm>
              <a:prstGeom prst="cube">
                <a:avLst>
                  <a:gd name="adj" fmla="val 62426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7" name="テキスト ボックス 386">
                    <a:extLst>
                      <a:ext uri="{FF2B5EF4-FFF2-40B4-BE49-F238E27FC236}">
                        <a16:creationId xmlns:a16="http://schemas.microsoft.com/office/drawing/2014/main" id="{522D3400-E139-4DEF-9086-DCE141AF32DC}"/>
                      </a:ext>
                    </a:extLst>
                  </p:cNvPr>
                  <p:cNvSpPr txBox="1"/>
                  <p:nvPr/>
                </p:nvSpPr>
                <p:spPr>
                  <a:xfrm>
                    <a:off x="1624139" y="5813905"/>
                    <a:ext cx="364205" cy="21646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1" lang="en-US" altLang="ja-JP" sz="3200" b="1" i="0" smtClean="0">
                              <a:latin typeface="Cambria Math" panose="02040503050406030204" pitchFamily="18" charset="0"/>
                            </a:rPr>
                            <m:t>𝐁𝐈𝐆</m:t>
                          </m:r>
                        </m:oMath>
                      </m:oMathPara>
                    </a14:m>
                    <a:endParaRPr kumimoji="1" lang="ja-JP" altLang="en-US" sz="3200" b="1" dirty="0">
                      <a:latin typeface="+mn-ea"/>
                    </a:endParaRPr>
                  </a:p>
                </p:txBody>
              </p:sp>
            </mc:Choice>
            <mc:Fallback xmlns="">
              <p:sp>
                <p:nvSpPr>
                  <p:cNvPr id="387" name="テキスト ボックス 386">
                    <a:extLst>
                      <a:ext uri="{FF2B5EF4-FFF2-40B4-BE49-F238E27FC236}">
                        <a16:creationId xmlns:a16="http://schemas.microsoft.com/office/drawing/2014/main" id="{522D3400-E139-4DEF-9086-DCE141AF32D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24139" y="5813905"/>
                    <a:ext cx="364205" cy="216463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2" name="テキスト ボックス 381">
                  <a:extLst>
                    <a:ext uri="{FF2B5EF4-FFF2-40B4-BE49-F238E27FC236}">
                      <a16:creationId xmlns:a16="http://schemas.microsoft.com/office/drawing/2014/main" id="{1EBE9BB7-6BA8-4018-A2E8-4ED3204D9C1C}"/>
                    </a:ext>
                  </a:extLst>
                </p:cNvPr>
                <p:cNvSpPr txBox="1"/>
                <p:nvPr/>
              </p:nvSpPr>
              <p:spPr>
                <a:xfrm>
                  <a:off x="6771526" y="30161053"/>
                  <a:ext cx="8397131" cy="230832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3600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BIG</m:t>
                      </m:r>
                      <m:r>
                        <a:rPr lang="en-US" altLang="ja-JP" sz="3600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ja-JP" altLang="en-US" sz="36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はガーネット構造上でのみ結晶化が</a:t>
                  </a:r>
                  <a:endParaRPr lang="en-US" altLang="ja-JP" sz="3600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r>
                    <a:rPr lang="ja-JP" altLang="en-US" sz="36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可能であるため、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36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BFO</m:t>
                      </m:r>
                    </m:oMath>
                  </a14:m>
                  <a:r>
                    <a:rPr lang="ja-JP" altLang="en-US" sz="36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と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3600" b="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BIG</m:t>
                      </m:r>
                    </m:oMath>
                  </a14:m>
                  <a:r>
                    <a:rPr kumimoji="1" lang="ja-JP" altLang="en-US" sz="36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の間にガーネット構造を有するバッファー層を導入する。</a:t>
                  </a:r>
                </a:p>
              </p:txBody>
            </p:sp>
          </mc:Choice>
          <mc:Fallback>
            <p:sp>
              <p:nvSpPr>
                <p:cNvPr id="382" name="テキスト ボックス 381">
                  <a:extLst>
                    <a:ext uri="{FF2B5EF4-FFF2-40B4-BE49-F238E27FC236}">
                      <a16:creationId xmlns:a16="http://schemas.microsoft.com/office/drawing/2014/main" id="{1EBE9BB7-6BA8-4018-A2E8-4ED3204D9C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71526" y="30161053"/>
                  <a:ext cx="8397131" cy="2308324"/>
                </a:xfrm>
                <a:prstGeom prst="rect">
                  <a:avLst/>
                </a:prstGeom>
                <a:blipFill>
                  <a:blip r:embed="rId20"/>
                  <a:stretch>
                    <a:fillRect l="-2251" t="-3704" r="-1089" b="-9259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3" name="直線コネクタ 382">
              <a:extLst>
                <a:ext uri="{FF2B5EF4-FFF2-40B4-BE49-F238E27FC236}">
                  <a16:creationId xmlns:a16="http://schemas.microsoft.com/office/drawing/2014/main" id="{0DC0E002-8FF3-45D1-AAFC-FBAEDB8723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270317" y="30320869"/>
              <a:ext cx="513864" cy="86558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7" name="直線コネクタ 396">
            <a:extLst>
              <a:ext uri="{FF2B5EF4-FFF2-40B4-BE49-F238E27FC236}">
                <a16:creationId xmlns:a16="http://schemas.microsoft.com/office/drawing/2014/main" id="{DFAED933-D511-4AF9-9CAD-AB095DF15885}"/>
              </a:ext>
            </a:extLst>
          </p:cNvPr>
          <p:cNvCxnSpPr/>
          <p:nvPr/>
        </p:nvCxnSpPr>
        <p:spPr>
          <a:xfrm>
            <a:off x="-32358" y="28589831"/>
            <a:ext cx="1511959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8" name="Text Box 12">
            <a:extLst>
              <a:ext uri="{FF2B5EF4-FFF2-40B4-BE49-F238E27FC236}">
                <a16:creationId xmlns:a16="http://schemas.microsoft.com/office/drawing/2014/main" id="{52FAF490-8A74-45AF-8973-CEBED8516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7" y="33501496"/>
            <a:ext cx="6996851" cy="559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351" tIns="64676" rIns="129351" bIns="64676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ja-JP" altLang="en-US" sz="3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3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試料作製の詳細</a:t>
            </a:r>
          </a:p>
        </p:txBody>
      </p:sp>
      <p:grpSp>
        <p:nvGrpSpPr>
          <p:cNvPr id="400" name="グループ化 399">
            <a:extLst>
              <a:ext uri="{FF2B5EF4-FFF2-40B4-BE49-F238E27FC236}">
                <a16:creationId xmlns:a16="http://schemas.microsoft.com/office/drawing/2014/main" id="{59F39815-9499-4A4C-AE3E-3FCF53F518CB}"/>
              </a:ext>
            </a:extLst>
          </p:cNvPr>
          <p:cNvGrpSpPr/>
          <p:nvPr/>
        </p:nvGrpSpPr>
        <p:grpSpPr>
          <a:xfrm>
            <a:off x="264787" y="34000645"/>
            <a:ext cx="15019881" cy="2448245"/>
            <a:chOff x="2017122" y="5521234"/>
            <a:chExt cx="9538344" cy="1062923"/>
          </a:xfrm>
        </p:grpSpPr>
        <p:grpSp>
          <p:nvGrpSpPr>
            <p:cNvPr id="403" name="グループ化 402">
              <a:extLst>
                <a:ext uri="{FF2B5EF4-FFF2-40B4-BE49-F238E27FC236}">
                  <a16:creationId xmlns:a16="http://schemas.microsoft.com/office/drawing/2014/main" id="{0FF73435-CE5D-4E77-8900-EAC51ED78A2E}"/>
                </a:ext>
              </a:extLst>
            </p:cNvPr>
            <p:cNvGrpSpPr/>
            <p:nvPr/>
          </p:nvGrpSpPr>
          <p:grpSpPr>
            <a:xfrm>
              <a:off x="2017122" y="5732857"/>
              <a:ext cx="9538344" cy="851300"/>
              <a:chOff x="1914635" y="4862129"/>
              <a:chExt cx="9538344" cy="851300"/>
            </a:xfrm>
          </p:grpSpPr>
          <p:sp>
            <p:nvSpPr>
              <p:cNvPr id="406" name="直方体 405">
                <a:extLst>
                  <a:ext uri="{FF2B5EF4-FFF2-40B4-BE49-F238E27FC236}">
                    <a16:creationId xmlns:a16="http://schemas.microsoft.com/office/drawing/2014/main" id="{2F67228C-5F3F-4CC4-998E-D259BEEAD6A5}"/>
                  </a:ext>
                </a:extLst>
              </p:cNvPr>
              <p:cNvSpPr/>
              <p:nvPr/>
            </p:nvSpPr>
            <p:spPr>
              <a:xfrm>
                <a:off x="1914635" y="5223042"/>
                <a:ext cx="1621116" cy="490387"/>
              </a:xfrm>
              <a:prstGeom prst="cube">
                <a:avLst>
                  <a:gd name="adj" fmla="val 62426"/>
                </a:avLst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407" name="グループ化 406">
                <a:extLst>
                  <a:ext uri="{FF2B5EF4-FFF2-40B4-BE49-F238E27FC236}">
                    <a16:creationId xmlns:a16="http://schemas.microsoft.com/office/drawing/2014/main" id="{AE90DC2D-34C1-4360-B613-A67562B9876A}"/>
                  </a:ext>
                </a:extLst>
              </p:cNvPr>
              <p:cNvGrpSpPr/>
              <p:nvPr/>
            </p:nvGrpSpPr>
            <p:grpSpPr>
              <a:xfrm>
                <a:off x="1914635" y="4862129"/>
                <a:ext cx="9538344" cy="666652"/>
                <a:chOff x="1159466" y="2839396"/>
                <a:chExt cx="10317677" cy="862618"/>
              </a:xfrm>
            </p:grpSpPr>
            <p:grpSp>
              <p:nvGrpSpPr>
                <p:cNvPr id="409" name="グループ化 408">
                  <a:extLst>
                    <a:ext uri="{FF2B5EF4-FFF2-40B4-BE49-F238E27FC236}">
                      <a16:creationId xmlns:a16="http://schemas.microsoft.com/office/drawing/2014/main" id="{BA7817DD-8346-46BB-A6C7-BCD1296AFA16}"/>
                    </a:ext>
                  </a:extLst>
                </p:cNvPr>
                <p:cNvGrpSpPr/>
                <p:nvPr/>
              </p:nvGrpSpPr>
              <p:grpSpPr>
                <a:xfrm>
                  <a:off x="1159466" y="3073829"/>
                  <a:ext cx="6469742" cy="628185"/>
                  <a:chOff x="1420353" y="2588969"/>
                  <a:chExt cx="6129179" cy="713661"/>
                </a:xfrm>
              </p:grpSpPr>
              <p:sp>
                <p:nvSpPr>
                  <p:cNvPr id="413" name="直方体 412">
                    <a:extLst>
                      <a:ext uri="{FF2B5EF4-FFF2-40B4-BE49-F238E27FC236}">
                        <a16:creationId xmlns:a16="http://schemas.microsoft.com/office/drawing/2014/main" id="{B9A2B885-D05F-4AD5-AF07-15679563DE73}"/>
                      </a:ext>
                    </a:extLst>
                  </p:cNvPr>
                  <p:cNvSpPr/>
                  <p:nvPr/>
                </p:nvSpPr>
                <p:spPr>
                  <a:xfrm>
                    <a:off x="1420353" y="2588969"/>
                    <a:ext cx="1661262" cy="713661"/>
                  </a:xfrm>
                  <a:prstGeom prst="cube">
                    <a:avLst>
                      <a:gd name="adj" fmla="val 62426"/>
                    </a:avLst>
                  </a:prstGeom>
                  <a:solidFill>
                    <a:srgbClr val="0070C0"/>
                  </a:solidFill>
                  <a:ln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414" name="テキスト ボックス 413">
                        <a:extLst>
                          <a:ext uri="{FF2B5EF4-FFF2-40B4-BE49-F238E27FC236}">
                            <a16:creationId xmlns:a16="http://schemas.microsoft.com/office/drawing/2014/main" id="{17E83A61-E91A-4195-B205-A51A222E2BC8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080279" y="2641350"/>
                        <a:ext cx="4469253" cy="33392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14:m>
                          <m:oMath xmlns:m="http://schemas.openxmlformats.org/officeDocument/2006/math">
                            <m:r>
                              <m:rPr>
                                <m:sty m:val="p"/>
                              </m:rPr>
                              <a:rPr kumimoji="1" lang="en-US" altLang="ja-JP" sz="2800" b="0" i="0" smtClean="0">
                                <a:latin typeface="Cambria Math" panose="02040503050406030204" pitchFamily="18" charset="0"/>
                              </a:rPr>
                              <m:t>BFO</m:t>
                            </m:r>
                            <m:r>
                              <a:rPr kumimoji="1" lang="ja-JP" altLang="en-US" sz="2800" i="1">
                                <a:latin typeface="Cambria Math" panose="02040503050406030204" pitchFamily="18" charset="0"/>
                              </a:rPr>
                              <m:t>：</m:t>
                            </m:r>
                          </m:oMath>
                        </a14:m>
                        <a:r>
                          <a:rPr kumimoji="1" lang="ja-JP" altLang="en-US" sz="2800" dirty="0">
                            <a:latin typeface="+mn-ea"/>
                          </a:rPr>
                          <a:t>仮焼成</a:t>
                        </a:r>
                        <a:r>
                          <a:rPr kumimoji="1" lang="en-US" altLang="ja-JP" sz="2800" dirty="0">
                            <a:latin typeface="+mn-ea"/>
                          </a:rPr>
                          <a:t>(</a:t>
                        </a:r>
                        <a:r>
                          <a:rPr kumimoji="1" lang="en-US" altLang="ja-JP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400</a:t>
                        </a:r>
                        <a:r>
                          <a:rPr kumimoji="1" lang="ja-JP" alt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℃</a:t>
                        </a:r>
                        <a:r>
                          <a:rPr kumimoji="1" lang="en-US" altLang="ja-JP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,30min</a:t>
                        </a:r>
                        <a:r>
                          <a:rPr kumimoji="1" lang="en-US" altLang="ja-JP" sz="2800" dirty="0">
                            <a:latin typeface="+mn-ea"/>
                          </a:rPr>
                          <a:t>)</a:t>
                        </a:r>
                        <a:r>
                          <a:rPr kumimoji="1" lang="ja-JP" altLang="en-US" sz="2800" dirty="0">
                            <a:latin typeface="+mn-ea"/>
                          </a:rPr>
                          <a:t>本焼成</a:t>
                        </a:r>
                        <a:r>
                          <a:rPr kumimoji="1" lang="en-US" altLang="ja-JP" sz="2800" dirty="0">
                            <a:latin typeface="+mn-ea"/>
                          </a:rPr>
                          <a:t>(</a:t>
                        </a:r>
                        <a:r>
                          <a:rPr kumimoji="1" lang="en-US" altLang="ja-JP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580</a:t>
                        </a:r>
                        <a:r>
                          <a:rPr kumimoji="1" lang="ja-JP" alt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℃</a:t>
                        </a:r>
                        <a:r>
                          <a:rPr kumimoji="1" lang="en-US" altLang="ja-JP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,1h</a:t>
                        </a:r>
                        <a:r>
                          <a:rPr kumimoji="1" lang="en-US" altLang="ja-JP" sz="2800" dirty="0">
                            <a:latin typeface="+mn-ea"/>
                          </a:rPr>
                          <a:t>)</a:t>
                        </a:r>
                        <a:endParaRPr kumimoji="1" lang="ja-JP" altLang="en-US" sz="2800" dirty="0">
                          <a:latin typeface="+mn-ea"/>
                        </a:endParaRPr>
                      </a:p>
                    </p:txBody>
                  </p:sp>
                </mc:Choice>
                <mc:Fallback>
                  <p:sp>
                    <p:nvSpPr>
                      <p:cNvPr id="414" name="テキスト ボックス 413">
                        <a:extLst>
                          <a:ext uri="{FF2B5EF4-FFF2-40B4-BE49-F238E27FC236}">
                            <a16:creationId xmlns:a16="http://schemas.microsoft.com/office/drawing/2014/main" id="{17E83A61-E91A-4195-B205-A51A222E2BC8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080279" y="2641350"/>
                        <a:ext cx="4469253" cy="333929"/>
                      </a:xfrm>
                      <a:prstGeom prst="rect">
                        <a:avLst/>
                      </a:prstGeom>
                      <a:blipFill>
                        <a:blip r:embed="rId21"/>
                        <a:stretch>
                          <a:fillRect t="-15116" r="-444" b="-32558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ja-JP" alt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410" name="グループ化 409">
                  <a:extLst>
                    <a:ext uri="{FF2B5EF4-FFF2-40B4-BE49-F238E27FC236}">
                      <a16:creationId xmlns:a16="http://schemas.microsoft.com/office/drawing/2014/main" id="{59F4F0BB-2A6F-4519-9686-EF77BD8B0566}"/>
                    </a:ext>
                  </a:extLst>
                </p:cNvPr>
                <p:cNvGrpSpPr/>
                <p:nvPr/>
              </p:nvGrpSpPr>
              <p:grpSpPr>
                <a:xfrm>
                  <a:off x="1162698" y="2839396"/>
                  <a:ext cx="10314445" cy="613598"/>
                  <a:chOff x="1148252" y="2695713"/>
                  <a:chExt cx="9887858" cy="613598"/>
                </a:xfrm>
              </p:grpSpPr>
              <p:sp>
                <p:nvSpPr>
                  <p:cNvPr id="411" name="直方体 410">
                    <a:extLst>
                      <a:ext uri="{FF2B5EF4-FFF2-40B4-BE49-F238E27FC236}">
                        <a16:creationId xmlns:a16="http://schemas.microsoft.com/office/drawing/2014/main" id="{EF6E1851-A967-4DF4-8E43-CDE8DE9883E9}"/>
                      </a:ext>
                    </a:extLst>
                  </p:cNvPr>
                  <p:cNvSpPr/>
                  <p:nvPr/>
                </p:nvSpPr>
                <p:spPr>
                  <a:xfrm>
                    <a:off x="1148252" y="2708545"/>
                    <a:ext cx="1677946" cy="600766"/>
                  </a:xfrm>
                  <a:prstGeom prst="cube">
                    <a:avLst>
                      <a:gd name="adj" fmla="val 63858"/>
                    </a:avLst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412" name="テキスト ボックス 411">
                        <a:extLst>
                          <a:ext uri="{FF2B5EF4-FFF2-40B4-BE49-F238E27FC236}">
                            <a16:creationId xmlns:a16="http://schemas.microsoft.com/office/drawing/2014/main" id="{EE1F2F89-B1D4-4DA8-A3AE-19C3CC3E0F59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826622" y="2695713"/>
                        <a:ext cx="8209488" cy="29393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14:m>
                          <m:oMath xmlns:m="http://schemas.openxmlformats.org/officeDocument/2006/math">
                            <m:r>
                              <m:rPr>
                                <m:sty m:val="p"/>
                              </m:rPr>
                              <a:rPr kumimoji="1" lang="en-US" altLang="ja-JP" sz="2800">
                                <a:latin typeface="Cambria Math" panose="02040503050406030204" pitchFamily="18" charset="0"/>
                              </a:rPr>
                              <m:t>Bi</m:t>
                            </m:r>
                            <m:sSub>
                              <m:sSubPr>
                                <m:ctrlPr>
                                  <a:rPr kumimoji="1" lang="ja-JP" altLang="ja-JP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kumimoji="1" lang="en-US" altLang="ja-JP" sz="2800">
                                    <a:latin typeface="Cambria Math" panose="02040503050406030204" pitchFamily="18" charset="0"/>
                                  </a:rPr>
                                  <m:t>Nd</m:t>
                                </m:r>
                              </m:e>
                              <m:sub>
                                <m:r>
                                  <a:rPr kumimoji="1" lang="en-US" altLang="ja-JP" sz="28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kumimoji="1" lang="ja-JP" altLang="ja-JP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kumimoji="1" lang="en-US" altLang="ja-JP" sz="2800">
                                    <a:latin typeface="Cambria Math" panose="02040503050406030204" pitchFamily="18" charset="0"/>
                                  </a:rPr>
                                  <m:t>Fe</m:t>
                                </m:r>
                              </m:e>
                              <m:sub>
                                <m:r>
                                  <a:rPr kumimoji="1" lang="en-US" altLang="ja-JP" sz="280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kumimoji="1" lang="en-US" altLang="ja-JP" sz="2800">
                                <a:latin typeface="Cambria Math" panose="02040503050406030204" pitchFamily="18" charset="0"/>
                              </a:rPr>
                              <m:t>Ga</m:t>
                            </m:r>
                            <m:sSub>
                              <m:sSubPr>
                                <m:ctrlPr>
                                  <a:rPr kumimoji="1" lang="ja-JP" altLang="ja-JP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kumimoji="1" lang="en-US" altLang="ja-JP" sz="280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kumimoji="1" lang="en-US" altLang="ja-JP" sz="280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  <m:r>
                              <a:rPr kumimoji="1" lang="en-US" altLang="ja-JP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oMath>
                        </a14:m>
                        <a:r>
                          <a:rPr kumimoji="1" lang="en-US" altLang="ja-JP" sz="2800" dirty="0">
                            <a:latin typeface="+mn-ea"/>
                          </a:rPr>
                          <a:t>(</a:t>
                        </a:r>
                        <a:r>
                          <a:rPr kumimoji="1" lang="ja-JP" altLang="en-US" sz="2800" dirty="0">
                            <a:latin typeface="+mn-ea"/>
                          </a:rPr>
                          <a:t>以降</a:t>
                        </a:r>
                        <a14:m>
                          <m:oMath xmlns:m="http://schemas.openxmlformats.org/officeDocument/2006/math">
                            <m:r>
                              <m:rPr>
                                <m:sty m:val="p"/>
                              </m:rPr>
                              <a:rPr kumimoji="1" lang="en-US" altLang="ja-JP" sz="2800" i="0" dirty="0" smtClean="0">
                                <a:latin typeface="Cambria Math" panose="02040503050406030204" pitchFamily="18" charset="0"/>
                              </a:rPr>
                              <m:t>BNGIG</m:t>
                            </m:r>
                          </m:oMath>
                        </a14:m>
                        <a:r>
                          <a:rPr kumimoji="1" lang="en-US" altLang="ja-JP" sz="2800" dirty="0">
                            <a:latin typeface="+mn-ea"/>
                          </a:rPr>
                          <a:t>)</a:t>
                        </a:r>
                        <a:r>
                          <a:rPr kumimoji="1" lang="ja-JP" altLang="en-US" sz="2800" dirty="0">
                            <a:latin typeface="+mn-ea"/>
                          </a:rPr>
                          <a:t>：仮焼成</a:t>
                        </a:r>
                        <a:r>
                          <a:rPr kumimoji="1" lang="en-US" altLang="ja-JP" sz="2800" dirty="0">
                            <a:latin typeface="+mn-ea"/>
                          </a:rPr>
                          <a:t>(</a:t>
                        </a:r>
                        <a:r>
                          <a:rPr kumimoji="1" lang="en-US" altLang="ja-JP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400</a:t>
                        </a:r>
                        <a:r>
                          <a:rPr kumimoji="1" lang="ja-JP" alt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℃</a:t>
                        </a:r>
                        <a:r>
                          <a:rPr kumimoji="1" lang="en-US" altLang="ja-JP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,30min</a:t>
                        </a:r>
                        <a:r>
                          <a:rPr kumimoji="1" lang="en-US" altLang="ja-JP" sz="2800" dirty="0">
                            <a:latin typeface="+mn-ea"/>
                          </a:rPr>
                          <a:t>)</a:t>
                        </a:r>
                        <a:r>
                          <a:rPr kumimoji="1" lang="ja-JP" altLang="en-US" sz="2800" dirty="0">
                            <a:latin typeface="+mn-ea"/>
                          </a:rPr>
                          <a:t>本焼成</a:t>
                        </a:r>
                        <a:r>
                          <a:rPr kumimoji="1" lang="en-US" altLang="ja-JP" sz="2800" dirty="0">
                            <a:latin typeface="+mn-ea"/>
                          </a:rPr>
                          <a:t>(</a:t>
                        </a:r>
                        <a14:m>
                          <m:oMath xmlns:m="http://schemas.openxmlformats.org/officeDocument/2006/math">
                            <m:sSub>
                              <m:sSubPr>
                                <m:ctrlPr>
                                  <a:rPr kumimoji="1" lang="en-US" altLang="ja-JP" sz="28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800" b="1" i="0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𝐓</m:t>
                                </m:r>
                              </m:e>
                              <m:sub>
                                <m:r>
                                  <a:rPr kumimoji="1" lang="en-US" altLang="ja-JP" sz="2800" b="1" i="0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𝐁</m:t>
                                </m:r>
                              </m:sub>
                            </m:sSub>
                            <m:r>
                              <a:rPr kumimoji="1" lang="en-US" altLang="ja-JP" sz="2800" b="1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kumimoji="1" lang="en-US" altLang="ja-JP" sz="2800" b="1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𝟔𝟏𝟎</m:t>
                            </m:r>
                            <m:r>
                              <a:rPr kumimoji="1" lang="en-US" altLang="ja-JP" sz="2800" b="1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~</m:t>
                            </m:r>
                            <m:r>
                              <a:rPr kumimoji="1" lang="en-US" altLang="ja-JP" sz="2800" b="1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𝟔𝟓𝟎</m:t>
                            </m:r>
                            <m:r>
                              <a:rPr kumimoji="1" lang="ja-JP" altLang="en-US" sz="2800" b="1" i="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℃</m:t>
                            </m:r>
                          </m:oMath>
                        </a14:m>
                        <a:r>
                          <a:rPr kumimoji="1" lang="en-US" altLang="ja-JP" sz="2800" dirty="0">
                            <a:latin typeface="+mn-ea"/>
                          </a:rPr>
                          <a:t>,3h)</a:t>
                        </a:r>
                        <a:endParaRPr kumimoji="1" lang="ja-JP" altLang="en-US" sz="2800" dirty="0">
                          <a:latin typeface="+mn-ea"/>
                        </a:endParaRPr>
                      </a:p>
                    </p:txBody>
                  </p:sp>
                </mc:Choice>
                <mc:Fallback>
                  <p:sp>
                    <p:nvSpPr>
                      <p:cNvPr id="412" name="テキスト ボックス 411">
                        <a:extLst>
                          <a:ext uri="{FF2B5EF4-FFF2-40B4-BE49-F238E27FC236}">
                            <a16:creationId xmlns:a16="http://schemas.microsoft.com/office/drawing/2014/main" id="{EE1F2F89-B1D4-4DA8-A3AE-19C3CC3E0F59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826622" y="2695713"/>
                        <a:ext cx="8209488" cy="293934"/>
                      </a:xfrm>
                      <a:prstGeom prst="rect">
                        <a:avLst/>
                      </a:prstGeom>
                      <a:blipFill>
                        <a:blip r:embed="rId22"/>
                        <a:stretch>
                          <a:fillRect t="-15116" b="-32558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ja-JP" alt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sp>
            <p:nvSpPr>
              <p:cNvPr id="408" name="テキスト ボックス 407">
                <a:extLst>
                  <a:ext uri="{FF2B5EF4-FFF2-40B4-BE49-F238E27FC236}">
                    <a16:creationId xmlns:a16="http://schemas.microsoft.com/office/drawing/2014/main" id="{AF0D5558-18E9-47C0-9A3C-4B5D34BC87B3}"/>
                  </a:ext>
                </a:extLst>
              </p:cNvPr>
              <p:cNvSpPr txBox="1"/>
              <p:nvPr/>
            </p:nvSpPr>
            <p:spPr>
              <a:xfrm>
                <a:off x="3519661" y="5263534"/>
                <a:ext cx="4082319" cy="2271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800" dirty="0">
                    <a:latin typeface="+mn-ea"/>
                  </a:rPr>
                  <a:t>ガラス基板</a:t>
                </a:r>
                <a:r>
                  <a:rPr kumimoji="1" lang="en-US" altLang="ja-JP" sz="2800" dirty="0">
                    <a:latin typeface="+mn-ea"/>
                  </a:rPr>
                  <a:t>(</a:t>
                </a:r>
                <a:r>
                  <a:rPr kumimoji="1" lang="ja-JP" altLang="en-US" sz="2800" dirty="0">
                    <a:latin typeface="+mn-ea"/>
                  </a:rPr>
                  <a:t>コーニング社製、イーグル</a:t>
                </a:r>
                <a:r>
                  <a:rPr kumimoji="1" lang="en-US" altLang="ja-JP" sz="2800" dirty="0">
                    <a:latin typeface="+mn-ea"/>
                  </a:rPr>
                  <a:t>XG)</a:t>
                </a:r>
                <a:endParaRPr kumimoji="1" lang="ja-JP" altLang="en-US" sz="2800" dirty="0">
                  <a:latin typeface="+mn-ea"/>
                </a:endParaRPr>
              </a:p>
            </p:txBody>
          </p:sp>
        </p:grpSp>
        <p:sp>
          <p:nvSpPr>
            <p:cNvPr id="404" name="直方体 403">
              <a:extLst>
                <a:ext uri="{FF2B5EF4-FFF2-40B4-BE49-F238E27FC236}">
                  <a16:creationId xmlns:a16="http://schemas.microsoft.com/office/drawing/2014/main" id="{6B0D391E-50EA-43EF-8D7C-D79F2036785C}"/>
                </a:ext>
              </a:extLst>
            </p:cNvPr>
            <p:cNvSpPr/>
            <p:nvPr/>
          </p:nvSpPr>
          <p:spPr>
            <a:xfrm>
              <a:off x="2021677" y="5571390"/>
              <a:ext cx="1606512" cy="464286"/>
            </a:xfrm>
            <a:prstGeom prst="cube">
              <a:avLst>
                <a:gd name="adj" fmla="val 61476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5" name="テキスト ボックス 404">
                  <a:extLst>
                    <a:ext uri="{FF2B5EF4-FFF2-40B4-BE49-F238E27FC236}">
                      <a16:creationId xmlns:a16="http://schemas.microsoft.com/office/drawing/2014/main" id="{2EBAEE1B-DD64-45BA-B538-71E9E33AAE74}"/>
                    </a:ext>
                  </a:extLst>
                </p:cNvPr>
                <p:cNvSpPr txBox="1"/>
                <p:nvPr/>
              </p:nvSpPr>
              <p:spPr>
                <a:xfrm>
                  <a:off x="3636934" y="5521234"/>
                  <a:ext cx="4332743" cy="2271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2800" b="0" i="0" smtClean="0">
                          <a:latin typeface="Cambria Math" panose="02040503050406030204" pitchFamily="18" charset="0"/>
                        </a:rPr>
                        <m:t>BIG</m:t>
                      </m:r>
                    </m:oMath>
                  </a14:m>
                  <a:r>
                    <a:rPr kumimoji="1" lang="ja-JP" altLang="en-US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：仮焼成</a:t>
                  </a:r>
                  <a:r>
                    <a:rPr kumimoji="1" lang="en-US" altLang="ja-JP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(400</a:t>
                  </a:r>
                  <a:r>
                    <a:rPr kumimoji="1" lang="ja-JP" altLang="en-US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℃</a:t>
                  </a:r>
                  <a:r>
                    <a:rPr kumimoji="1" lang="en-US" altLang="ja-JP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,30min)</a:t>
                  </a:r>
                  <a:r>
                    <a:rPr kumimoji="1" lang="ja-JP" altLang="en-US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本焼成</a:t>
                  </a:r>
                  <a:r>
                    <a:rPr kumimoji="1" lang="en-US" altLang="ja-JP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(480</a:t>
                  </a:r>
                  <a:r>
                    <a:rPr kumimoji="1" lang="ja-JP" altLang="en-US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℃</a:t>
                  </a:r>
                  <a:r>
                    <a:rPr kumimoji="1" lang="en-US" altLang="ja-JP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,3h)</a:t>
                  </a:r>
                  <a:endParaRPr kumimoji="1"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405" name="テキスト ボックス 404">
                  <a:extLst>
                    <a:ext uri="{FF2B5EF4-FFF2-40B4-BE49-F238E27FC236}">
                      <a16:creationId xmlns:a16="http://schemas.microsoft.com/office/drawing/2014/main" id="{2EBAEE1B-DD64-45BA-B538-71E9E33AAE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6934" y="5521234"/>
                  <a:ext cx="4332743" cy="227160"/>
                </a:xfrm>
                <a:prstGeom prst="rect">
                  <a:avLst/>
                </a:prstGeom>
                <a:blipFill>
                  <a:blip r:embed="rId23"/>
                  <a:stretch>
                    <a:fillRect t="-16471" r="-357" b="-34118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2" name="テキスト ボックス 401">
                <a:extLst>
                  <a:ext uri="{FF2B5EF4-FFF2-40B4-BE49-F238E27FC236}">
                    <a16:creationId xmlns:a16="http://schemas.microsoft.com/office/drawing/2014/main" id="{FCE58426-7352-4455-A7F9-9AB43A4DC413}"/>
                  </a:ext>
                </a:extLst>
              </p:cNvPr>
              <p:cNvSpPr txBox="1"/>
              <p:nvPr/>
            </p:nvSpPr>
            <p:spPr>
              <a:xfrm>
                <a:off x="6697250" y="36023588"/>
                <a:ext cx="811591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ja-JP" sz="32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2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200" b="1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𝐓</m:t>
                        </m:r>
                      </m:e>
                      <m:sub>
                        <m:r>
                          <a:rPr kumimoji="1" lang="en-US" altLang="ja-JP" sz="3200" b="1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sub>
                    </m:sSub>
                  </m:oMath>
                </a14:m>
                <a:r>
                  <a:rPr lang="ja-JP" altLang="en-US" sz="32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：</a:t>
                </a:r>
                <a14:m>
                  <m:oMath xmlns:m="http://schemas.openxmlformats.org/officeDocument/2006/math">
                    <m:r>
                      <a:rPr lang="en-US" altLang="ja-JP" sz="3200" b="1" i="0" dirty="0" smtClean="0">
                        <a:latin typeface="Cambria Math" panose="02040503050406030204" pitchFamily="18" charset="0"/>
                      </a:rPr>
                      <m:t>𝐁𝐍𝐆𝐈𝐆</m:t>
                    </m:r>
                  </m:oMath>
                </a14:m>
                <a:r>
                  <a:rPr lang="en-US" altLang="ja-JP" sz="32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(</a:t>
                </a:r>
                <a:r>
                  <a:rPr lang="ja-JP" altLang="en-US" sz="32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バッファー層</a:t>
                </a:r>
                <a:r>
                  <a:rPr lang="en-US" altLang="ja-JP" sz="32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)</a:t>
                </a:r>
                <a:r>
                  <a:rPr lang="ja-JP" altLang="en-US" sz="32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の結晶化温度</a:t>
                </a:r>
              </a:p>
            </p:txBody>
          </p:sp>
        </mc:Choice>
        <mc:Fallback xmlns="">
          <p:sp>
            <p:nvSpPr>
              <p:cNvPr id="402" name="テキスト ボックス 401">
                <a:extLst>
                  <a:ext uri="{FF2B5EF4-FFF2-40B4-BE49-F238E27FC236}">
                    <a16:creationId xmlns:a16="http://schemas.microsoft.com/office/drawing/2014/main" id="{FCE58426-7352-4455-A7F9-9AB43A4DC4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7250" y="36023588"/>
                <a:ext cx="8115910" cy="584775"/>
              </a:xfrm>
              <a:prstGeom prst="rect">
                <a:avLst/>
              </a:prstGeom>
              <a:blipFill>
                <a:blip r:embed="rId24"/>
                <a:stretch>
                  <a:fillRect l="-1953" t="-12500" r="-150" b="-343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5" name="グループ化 414">
            <a:extLst>
              <a:ext uri="{FF2B5EF4-FFF2-40B4-BE49-F238E27FC236}">
                <a16:creationId xmlns:a16="http://schemas.microsoft.com/office/drawing/2014/main" id="{5B59007F-E6C3-441F-84B2-CB3410A0569B}"/>
              </a:ext>
            </a:extLst>
          </p:cNvPr>
          <p:cNvGrpSpPr/>
          <p:nvPr/>
        </p:nvGrpSpPr>
        <p:grpSpPr>
          <a:xfrm>
            <a:off x="12617" y="36574843"/>
            <a:ext cx="9238010" cy="5980370"/>
            <a:chOff x="-186856" y="727461"/>
            <a:chExt cx="5237381" cy="3657836"/>
          </a:xfrm>
        </p:grpSpPr>
        <p:sp>
          <p:nvSpPr>
            <p:cNvPr id="416" name="テキスト ボックス 415">
              <a:extLst>
                <a:ext uri="{FF2B5EF4-FFF2-40B4-BE49-F238E27FC236}">
                  <a16:creationId xmlns:a16="http://schemas.microsoft.com/office/drawing/2014/main" id="{DCB697B1-0ADB-4F98-94AB-FBB4B063E41D}"/>
                </a:ext>
              </a:extLst>
            </p:cNvPr>
            <p:cNvSpPr txBox="1"/>
            <p:nvPr/>
          </p:nvSpPr>
          <p:spPr>
            <a:xfrm>
              <a:off x="-151394" y="727461"/>
              <a:ext cx="3386137" cy="3635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・スピンコートの操作手順</a:t>
              </a:r>
            </a:p>
          </p:txBody>
        </p:sp>
        <p:grpSp>
          <p:nvGrpSpPr>
            <p:cNvPr id="417" name="グループ化 416">
              <a:extLst>
                <a:ext uri="{FF2B5EF4-FFF2-40B4-BE49-F238E27FC236}">
                  <a16:creationId xmlns:a16="http://schemas.microsoft.com/office/drawing/2014/main" id="{261243AD-46E5-493E-88B5-198765693774}"/>
                </a:ext>
              </a:extLst>
            </p:cNvPr>
            <p:cNvGrpSpPr/>
            <p:nvPr/>
          </p:nvGrpSpPr>
          <p:grpSpPr>
            <a:xfrm>
              <a:off x="-186856" y="1088859"/>
              <a:ext cx="5237381" cy="3296438"/>
              <a:chOff x="-190232" y="1850963"/>
              <a:chExt cx="5237381" cy="4191093"/>
            </a:xfrm>
          </p:grpSpPr>
          <p:grpSp>
            <p:nvGrpSpPr>
              <p:cNvPr id="421" name="グループ化 420">
                <a:extLst>
                  <a:ext uri="{FF2B5EF4-FFF2-40B4-BE49-F238E27FC236}">
                    <a16:creationId xmlns:a16="http://schemas.microsoft.com/office/drawing/2014/main" id="{16E4025E-6D85-4D74-A193-B3D4ED2FFFC4}"/>
                  </a:ext>
                </a:extLst>
              </p:cNvPr>
              <p:cNvGrpSpPr/>
              <p:nvPr/>
            </p:nvGrpSpPr>
            <p:grpSpPr>
              <a:xfrm>
                <a:off x="-190232" y="1850963"/>
                <a:ext cx="5237381" cy="3671089"/>
                <a:chOff x="-172697" y="1291838"/>
                <a:chExt cx="6037989" cy="3671089"/>
              </a:xfrm>
            </p:grpSpPr>
            <p:sp>
              <p:nvSpPr>
                <p:cNvPr id="424" name="矢印: 下 423">
                  <a:extLst>
                    <a:ext uri="{FF2B5EF4-FFF2-40B4-BE49-F238E27FC236}">
                      <a16:creationId xmlns:a16="http://schemas.microsoft.com/office/drawing/2014/main" id="{814077D7-D99C-4F7B-A273-A9286F80B68C}"/>
                    </a:ext>
                  </a:extLst>
                </p:cNvPr>
                <p:cNvSpPr/>
                <p:nvPr/>
              </p:nvSpPr>
              <p:spPr>
                <a:xfrm>
                  <a:off x="1825189" y="1651668"/>
                  <a:ext cx="437989" cy="2837920"/>
                </a:xfrm>
                <a:prstGeom prst="downArrow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425" name="グループ化 424">
                  <a:extLst>
                    <a:ext uri="{FF2B5EF4-FFF2-40B4-BE49-F238E27FC236}">
                      <a16:creationId xmlns:a16="http://schemas.microsoft.com/office/drawing/2014/main" id="{AEBF49E4-1232-4591-B94A-87BDD46910D4}"/>
                    </a:ext>
                  </a:extLst>
                </p:cNvPr>
                <p:cNvGrpSpPr/>
                <p:nvPr/>
              </p:nvGrpSpPr>
              <p:grpSpPr>
                <a:xfrm>
                  <a:off x="1030272" y="1291838"/>
                  <a:ext cx="2090425" cy="457936"/>
                  <a:chOff x="1030272" y="1291838"/>
                  <a:chExt cx="2090425" cy="457936"/>
                </a:xfrm>
              </p:grpSpPr>
              <p:sp>
                <p:nvSpPr>
                  <p:cNvPr id="443" name="四角形: 角を丸くする 442">
                    <a:extLst>
                      <a:ext uri="{FF2B5EF4-FFF2-40B4-BE49-F238E27FC236}">
                        <a16:creationId xmlns:a16="http://schemas.microsoft.com/office/drawing/2014/main" id="{94BFAC19-91BD-4756-854C-6D5C55E92828}"/>
                      </a:ext>
                    </a:extLst>
                  </p:cNvPr>
                  <p:cNvSpPr/>
                  <p:nvPr/>
                </p:nvSpPr>
                <p:spPr>
                  <a:xfrm>
                    <a:off x="1036155" y="1291838"/>
                    <a:ext cx="2022090" cy="359830"/>
                  </a:xfrm>
                  <a:prstGeom prst="roundRect">
                    <a:avLst/>
                  </a:prstGeom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4" name="テキスト ボックス 443">
                    <a:extLst>
                      <a:ext uri="{FF2B5EF4-FFF2-40B4-BE49-F238E27FC236}">
                        <a16:creationId xmlns:a16="http://schemas.microsoft.com/office/drawing/2014/main" id="{E20D60A6-493A-47F1-B490-669AB018D6BD}"/>
                      </a:ext>
                    </a:extLst>
                  </p:cNvPr>
                  <p:cNvSpPr txBox="1"/>
                  <p:nvPr/>
                </p:nvSpPr>
                <p:spPr>
                  <a:xfrm>
                    <a:off x="1030272" y="1295030"/>
                    <a:ext cx="2090425" cy="45474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r>
                      <a:rPr kumimoji="1" lang="en-US" altLang="ja-JP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MOD</a:t>
                    </a:r>
                    <a:r>
                      <a: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溶液の調合</a:t>
                    </a:r>
                  </a:p>
                </p:txBody>
              </p:sp>
            </p:grpSp>
            <p:grpSp>
              <p:nvGrpSpPr>
                <p:cNvPr id="426" name="グループ化 425">
                  <a:extLst>
                    <a:ext uri="{FF2B5EF4-FFF2-40B4-BE49-F238E27FC236}">
                      <a16:creationId xmlns:a16="http://schemas.microsoft.com/office/drawing/2014/main" id="{F603C9B3-2D76-4FE6-9FFE-3C7098B11805}"/>
                    </a:ext>
                  </a:extLst>
                </p:cNvPr>
                <p:cNvGrpSpPr/>
                <p:nvPr/>
              </p:nvGrpSpPr>
              <p:grpSpPr>
                <a:xfrm>
                  <a:off x="1035267" y="2059128"/>
                  <a:ext cx="2022090" cy="454744"/>
                  <a:chOff x="1036155" y="1945004"/>
                  <a:chExt cx="2022090" cy="454744"/>
                </a:xfrm>
              </p:grpSpPr>
              <p:sp>
                <p:nvSpPr>
                  <p:cNvPr id="441" name="四角形: 角を丸くする 440">
                    <a:extLst>
                      <a:ext uri="{FF2B5EF4-FFF2-40B4-BE49-F238E27FC236}">
                        <a16:creationId xmlns:a16="http://schemas.microsoft.com/office/drawing/2014/main" id="{09853974-1F3F-41C2-A426-9D6FFADBBFA1}"/>
                      </a:ext>
                    </a:extLst>
                  </p:cNvPr>
                  <p:cNvSpPr/>
                  <p:nvPr/>
                </p:nvSpPr>
                <p:spPr>
                  <a:xfrm>
                    <a:off x="1036155" y="1951755"/>
                    <a:ext cx="2022090" cy="359830"/>
                  </a:xfrm>
                  <a:prstGeom prst="roundRect">
                    <a:avLst/>
                  </a:prstGeom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2" name="テキスト ボックス 441">
                    <a:extLst>
                      <a:ext uri="{FF2B5EF4-FFF2-40B4-BE49-F238E27FC236}">
                        <a16:creationId xmlns:a16="http://schemas.microsoft.com/office/drawing/2014/main" id="{67EBA531-B6E0-4F18-BEA6-B57B97040332}"/>
                      </a:ext>
                    </a:extLst>
                  </p:cNvPr>
                  <p:cNvSpPr txBox="1"/>
                  <p:nvPr/>
                </p:nvSpPr>
                <p:spPr>
                  <a:xfrm>
                    <a:off x="1200550" y="1945004"/>
                    <a:ext cx="1730007" cy="45474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スピンコート</a:t>
                    </a:r>
                    <a:endParaRPr kumimoji="1" lang="ja-JP" altLang="en-US" sz="16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</p:grpSp>
            <p:grpSp>
              <p:nvGrpSpPr>
                <p:cNvPr id="427" name="グループ化 426">
                  <a:extLst>
                    <a:ext uri="{FF2B5EF4-FFF2-40B4-BE49-F238E27FC236}">
                      <a16:creationId xmlns:a16="http://schemas.microsoft.com/office/drawing/2014/main" id="{9DAEA57F-F63E-4825-9CB5-BCE428FA9D6B}"/>
                    </a:ext>
                  </a:extLst>
                </p:cNvPr>
                <p:cNvGrpSpPr/>
                <p:nvPr/>
              </p:nvGrpSpPr>
              <p:grpSpPr>
                <a:xfrm>
                  <a:off x="1035266" y="2824359"/>
                  <a:ext cx="2022090" cy="454744"/>
                  <a:chOff x="1035267" y="2646255"/>
                  <a:chExt cx="2022090" cy="454744"/>
                </a:xfrm>
              </p:grpSpPr>
              <p:sp>
                <p:nvSpPr>
                  <p:cNvPr id="439" name="四角形: 角を丸くする 438">
                    <a:extLst>
                      <a:ext uri="{FF2B5EF4-FFF2-40B4-BE49-F238E27FC236}">
                        <a16:creationId xmlns:a16="http://schemas.microsoft.com/office/drawing/2014/main" id="{FACB0C0F-47C9-4458-AC49-5CF62C5702C9}"/>
                      </a:ext>
                    </a:extLst>
                  </p:cNvPr>
                  <p:cNvSpPr/>
                  <p:nvPr/>
                </p:nvSpPr>
                <p:spPr>
                  <a:xfrm>
                    <a:off x="1035267" y="2661816"/>
                    <a:ext cx="2022090" cy="359830"/>
                  </a:xfrm>
                  <a:prstGeom prst="roundRect">
                    <a:avLst/>
                  </a:prstGeom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0" name="テキスト ボックス 439">
                    <a:extLst>
                      <a:ext uri="{FF2B5EF4-FFF2-40B4-BE49-F238E27FC236}">
                        <a16:creationId xmlns:a16="http://schemas.microsoft.com/office/drawing/2014/main" id="{238E7287-3339-43D6-AD97-6D39ADCF7F0E}"/>
                      </a:ext>
                    </a:extLst>
                  </p:cNvPr>
                  <p:cNvSpPr txBox="1"/>
                  <p:nvPr/>
                </p:nvSpPr>
                <p:spPr>
                  <a:xfrm>
                    <a:off x="1721200" y="2646255"/>
                    <a:ext cx="657134" cy="45474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乾燥</a:t>
                    </a:r>
                    <a:endParaRPr kumimoji="1" lang="ja-JP" altLang="en-US" sz="166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</p:grpSp>
            <p:grpSp>
              <p:nvGrpSpPr>
                <p:cNvPr id="428" name="グループ化 427">
                  <a:extLst>
                    <a:ext uri="{FF2B5EF4-FFF2-40B4-BE49-F238E27FC236}">
                      <a16:creationId xmlns:a16="http://schemas.microsoft.com/office/drawing/2014/main" id="{530DE948-C8A9-4C3C-BDF2-D3965C291B7B}"/>
                    </a:ext>
                  </a:extLst>
                </p:cNvPr>
                <p:cNvGrpSpPr/>
                <p:nvPr/>
              </p:nvGrpSpPr>
              <p:grpSpPr>
                <a:xfrm>
                  <a:off x="1035266" y="3635026"/>
                  <a:ext cx="2022090" cy="454744"/>
                  <a:chOff x="1035267" y="3519106"/>
                  <a:chExt cx="2022090" cy="454744"/>
                </a:xfrm>
              </p:grpSpPr>
              <p:sp>
                <p:nvSpPr>
                  <p:cNvPr id="437" name="四角形: 角を丸くする 436">
                    <a:extLst>
                      <a:ext uri="{FF2B5EF4-FFF2-40B4-BE49-F238E27FC236}">
                        <a16:creationId xmlns:a16="http://schemas.microsoft.com/office/drawing/2014/main" id="{0E49E008-8EC1-412B-8230-1D27830768BE}"/>
                      </a:ext>
                    </a:extLst>
                  </p:cNvPr>
                  <p:cNvSpPr/>
                  <p:nvPr/>
                </p:nvSpPr>
                <p:spPr>
                  <a:xfrm>
                    <a:off x="1035267" y="3548834"/>
                    <a:ext cx="2022090" cy="359830"/>
                  </a:xfrm>
                  <a:prstGeom prst="roundRect">
                    <a:avLst/>
                  </a:prstGeom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8" name="テキスト ボックス 437">
                    <a:extLst>
                      <a:ext uri="{FF2B5EF4-FFF2-40B4-BE49-F238E27FC236}">
                        <a16:creationId xmlns:a16="http://schemas.microsoft.com/office/drawing/2014/main" id="{6F14E3E4-549E-47DD-9D5E-46065B210612}"/>
                      </a:ext>
                    </a:extLst>
                  </p:cNvPr>
                  <p:cNvSpPr txBox="1"/>
                  <p:nvPr/>
                </p:nvSpPr>
                <p:spPr>
                  <a:xfrm>
                    <a:off x="1561256" y="3519106"/>
                    <a:ext cx="925352" cy="45474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仮焼成</a:t>
                    </a:r>
                  </a:p>
                </p:txBody>
              </p:sp>
            </p:grpSp>
            <p:grpSp>
              <p:nvGrpSpPr>
                <p:cNvPr id="429" name="グループ化 428">
                  <a:extLst>
                    <a:ext uri="{FF2B5EF4-FFF2-40B4-BE49-F238E27FC236}">
                      <a16:creationId xmlns:a16="http://schemas.microsoft.com/office/drawing/2014/main" id="{CCE3962B-15F0-44FD-8DDB-0EAAF338793E}"/>
                    </a:ext>
                  </a:extLst>
                </p:cNvPr>
                <p:cNvGrpSpPr/>
                <p:nvPr/>
              </p:nvGrpSpPr>
              <p:grpSpPr>
                <a:xfrm>
                  <a:off x="1033856" y="4474681"/>
                  <a:ext cx="2022090" cy="454744"/>
                  <a:chOff x="1035267" y="4350058"/>
                  <a:chExt cx="2022090" cy="454744"/>
                </a:xfrm>
              </p:grpSpPr>
              <p:sp>
                <p:nvSpPr>
                  <p:cNvPr id="435" name="四角形: 角を丸くする 434">
                    <a:extLst>
                      <a:ext uri="{FF2B5EF4-FFF2-40B4-BE49-F238E27FC236}">
                        <a16:creationId xmlns:a16="http://schemas.microsoft.com/office/drawing/2014/main" id="{BF9ADD4C-29A4-4CB2-ABF7-667BE670F793}"/>
                      </a:ext>
                    </a:extLst>
                  </p:cNvPr>
                  <p:cNvSpPr/>
                  <p:nvPr/>
                </p:nvSpPr>
                <p:spPr>
                  <a:xfrm>
                    <a:off x="1035267" y="4364965"/>
                    <a:ext cx="2022090" cy="359830"/>
                  </a:xfrm>
                  <a:prstGeom prst="roundRect">
                    <a:avLst/>
                  </a:prstGeom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6" name="テキスト ボックス 435">
                    <a:extLst>
                      <a:ext uri="{FF2B5EF4-FFF2-40B4-BE49-F238E27FC236}">
                        <a16:creationId xmlns:a16="http://schemas.microsoft.com/office/drawing/2014/main" id="{8BB5946E-2069-4DE4-B5D4-95CA5C6F9073}"/>
                      </a:ext>
                    </a:extLst>
                  </p:cNvPr>
                  <p:cNvSpPr txBox="1"/>
                  <p:nvPr/>
                </p:nvSpPr>
                <p:spPr>
                  <a:xfrm>
                    <a:off x="1591555" y="4350058"/>
                    <a:ext cx="925352" cy="45474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本焼成</a:t>
                    </a:r>
                    <a:endParaRPr kumimoji="1" lang="ja-JP" altLang="en-US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</p:grpSp>
            <p:sp>
              <p:nvSpPr>
                <p:cNvPr id="430" name="矢印: 左カーブ 429">
                  <a:extLst>
                    <a:ext uri="{FF2B5EF4-FFF2-40B4-BE49-F238E27FC236}">
                      <a16:creationId xmlns:a16="http://schemas.microsoft.com/office/drawing/2014/main" id="{8E424D07-E160-44A0-9E0D-426FCEAE7265}"/>
                    </a:ext>
                  </a:extLst>
                </p:cNvPr>
                <p:cNvSpPr/>
                <p:nvPr/>
              </p:nvSpPr>
              <p:spPr>
                <a:xfrm rot="10800000">
                  <a:off x="396969" y="2159213"/>
                  <a:ext cx="604861" cy="1850096"/>
                </a:xfrm>
                <a:prstGeom prst="curvedLeftArrow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31" name="テキスト ボックス 430">
                  <a:extLst>
                    <a:ext uri="{FF2B5EF4-FFF2-40B4-BE49-F238E27FC236}">
                      <a16:creationId xmlns:a16="http://schemas.microsoft.com/office/drawing/2014/main" id="{219DC9AB-2B05-46A8-AF09-2D1684D409D7}"/>
                    </a:ext>
                  </a:extLst>
                </p:cNvPr>
                <p:cNvSpPr txBox="1"/>
                <p:nvPr/>
              </p:nvSpPr>
              <p:spPr>
                <a:xfrm>
                  <a:off x="-172697" y="2878677"/>
                  <a:ext cx="1059462" cy="7419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28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数回</a:t>
                  </a:r>
                  <a:endParaRPr kumimoji="1" lang="en-US" altLang="ja-JP" sz="2800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r>
                    <a:rPr kumimoji="1" lang="ja-JP" altLang="en-US" sz="28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繰り返す</a:t>
                  </a:r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432" name="テキスト ボックス 431">
                      <a:extLst>
                        <a:ext uri="{FF2B5EF4-FFF2-40B4-BE49-F238E27FC236}">
                          <a16:creationId xmlns:a16="http://schemas.microsoft.com/office/drawing/2014/main" id="{5C67B953-4873-4A47-9F5E-176215E6B85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52212" y="2730587"/>
                      <a:ext cx="2802879" cy="8376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kumimoji="1" lang="ja-JP" altLang="en-US" sz="3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水分、有機溶媒の蒸発</a:t>
                      </a:r>
                      <a:endParaRPr kumimoji="1" lang="en-US" altLang="ja-JP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3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14:m>
                        <m:oMath xmlns:m="http://schemas.openxmlformats.org/officeDocument/2006/math">
                          <m:r>
                            <a:rPr kumimoji="1" lang="en-US" altLang="ja-JP" sz="3200" i="1" dirty="0" smtClean="0">
                              <a:latin typeface="Cambria Math" panose="02040503050406030204" pitchFamily="18" charset="0"/>
                            </a:rPr>
                            <m:t>110</m:t>
                          </m:r>
                          <m:r>
                            <a:rPr kumimoji="1" lang="ja-JP" altLang="en-US" sz="3200" i="1" dirty="0">
                              <a:latin typeface="Cambria Math" panose="02040503050406030204" pitchFamily="18" charset="0"/>
                            </a:rPr>
                            <m:t>℃</m:t>
                          </m:r>
                        </m:oMath>
                      </a14:m>
                      <a:r>
                        <a:rPr kumimoji="1" lang="ja-JP" altLang="en-US" sz="3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14:m>
                        <m:oMath xmlns:m="http://schemas.openxmlformats.org/officeDocument/2006/math">
                          <m:r>
                            <a:rPr kumimoji="1" lang="en-US" altLang="ja-JP" sz="3200" i="1" dirty="0" smtClean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m:rPr>
                              <m:sty m:val="p"/>
                            </m:rPr>
                            <a:rPr kumimoji="1" lang="en-US" altLang="ja-JP" sz="3200" i="1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oMath>
                      </a14:m>
                      <a:r>
                        <a:rPr kumimoji="1" lang="ja-JP" altLang="en-US" sz="3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</p:txBody>
                </p:sp>
              </mc:Choice>
              <mc:Fallback>
                <p:sp>
                  <p:nvSpPr>
                    <p:cNvPr id="432" name="テキスト ボックス 431">
                      <a:extLst>
                        <a:ext uri="{FF2B5EF4-FFF2-40B4-BE49-F238E27FC236}">
                          <a16:creationId xmlns:a16="http://schemas.microsoft.com/office/drawing/2014/main" id="{5C67B953-4873-4A47-9F5E-176215E6B85C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052212" y="2730587"/>
                      <a:ext cx="2802879" cy="837688"/>
                    </a:xfrm>
                    <a:prstGeom prst="rect">
                      <a:avLst/>
                    </a:prstGeom>
                    <a:blipFill>
                      <a:blip r:embed="rId25"/>
                      <a:stretch>
                        <a:fillRect l="-3551" t="-7345" r="-3125" b="-1807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ja-JP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433" name="テキスト ボックス 432">
                  <a:extLst>
                    <a:ext uri="{FF2B5EF4-FFF2-40B4-BE49-F238E27FC236}">
                      <a16:creationId xmlns:a16="http://schemas.microsoft.com/office/drawing/2014/main" id="{C38262C0-55E4-4776-9452-91DF0D639208}"/>
                    </a:ext>
                  </a:extLst>
                </p:cNvPr>
                <p:cNvSpPr txBox="1"/>
                <p:nvPr/>
              </p:nvSpPr>
              <p:spPr>
                <a:xfrm>
                  <a:off x="3062413" y="3712111"/>
                  <a:ext cx="2802879" cy="4547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32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有機金属の分解・除去</a:t>
                  </a:r>
                </a:p>
              </p:txBody>
            </p:sp>
            <p:sp>
              <p:nvSpPr>
                <p:cNvPr id="434" name="テキスト ボックス 433">
                  <a:extLst>
                    <a:ext uri="{FF2B5EF4-FFF2-40B4-BE49-F238E27FC236}">
                      <a16:creationId xmlns:a16="http://schemas.microsoft.com/office/drawing/2014/main" id="{BDCD8ADA-BF1D-4C7E-9C4E-228CFE4F05F3}"/>
                    </a:ext>
                  </a:extLst>
                </p:cNvPr>
                <p:cNvSpPr txBox="1"/>
                <p:nvPr/>
              </p:nvSpPr>
              <p:spPr>
                <a:xfrm>
                  <a:off x="3062412" y="4508183"/>
                  <a:ext cx="925353" cy="4547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32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結晶化</a:t>
                  </a:r>
                </a:p>
              </p:txBody>
            </p:sp>
          </p:grp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2" name="テキスト ボックス 421">
                    <a:extLst>
                      <a:ext uri="{FF2B5EF4-FFF2-40B4-BE49-F238E27FC236}">
                        <a16:creationId xmlns:a16="http://schemas.microsoft.com/office/drawing/2014/main" id="{A2F24587-9D41-4A12-A022-2E8DB06A8F22}"/>
                      </a:ext>
                    </a:extLst>
                  </p:cNvPr>
                  <p:cNvSpPr txBox="1"/>
                  <p:nvPr/>
                </p:nvSpPr>
                <p:spPr>
                  <a:xfrm>
                    <a:off x="2615916" y="2667439"/>
                    <a:ext cx="2047060" cy="4547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kumimoji="1" lang="en-US" altLang="ja-JP" sz="3200" i="0" dirty="0" smtClean="0">
                            <a:latin typeface="Cambria Math" panose="02040503050406030204" pitchFamily="18" charset="0"/>
                          </a:rPr>
                          <m:t>3000</m:t>
                        </m:r>
                        <m:r>
                          <m:rPr>
                            <m:sty m:val="p"/>
                          </m:rPr>
                          <a:rPr kumimoji="1" lang="en-US" altLang="ja-JP" sz="3200" i="0" dirty="0" smtClean="0">
                            <a:latin typeface="Cambria Math" panose="02040503050406030204" pitchFamily="18" charset="0"/>
                          </a:rPr>
                          <m:t>rpm</m:t>
                        </m:r>
                      </m:oMath>
                    </a14:m>
                    <a:r>
                      <a:rPr kumimoji="1" lang="ja-JP" alt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、</a:t>
                    </a:r>
                    <a14:m>
                      <m:oMath xmlns:m="http://schemas.openxmlformats.org/officeDocument/2006/math">
                        <m:r>
                          <a:rPr kumimoji="1" lang="en-US" altLang="ja-JP" sz="3200" i="0" dirty="0" smtClean="0">
                            <a:latin typeface="Cambria Math" panose="02040503050406030204" pitchFamily="18" charset="0"/>
                          </a:rPr>
                          <m:t>60</m:t>
                        </m:r>
                        <m:r>
                          <m:rPr>
                            <m:sty m:val="p"/>
                          </m:rPr>
                          <a:rPr kumimoji="1" lang="en-US" altLang="ja-JP" sz="3200" i="0" dirty="0" smtClean="0">
                            <a:latin typeface="Cambria Math" panose="02040503050406030204" pitchFamily="18" charset="0"/>
                          </a:rPr>
                          <m:t>s</m:t>
                        </m:r>
                      </m:oMath>
                    </a14:m>
                    <a:endParaRPr kumimoji="1" lang="ja-JP" altLang="en-US" sz="32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>
              <p:sp>
                <p:nvSpPr>
                  <p:cNvPr id="422" name="テキスト ボックス 421">
                    <a:extLst>
                      <a:ext uri="{FF2B5EF4-FFF2-40B4-BE49-F238E27FC236}">
                        <a16:creationId xmlns:a16="http://schemas.microsoft.com/office/drawing/2014/main" id="{A2F24587-9D41-4A12-A022-2E8DB06A8F2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15916" y="2667439"/>
                    <a:ext cx="2047060" cy="454744"/>
                  </a:xfrm>
                  <a:prstGeom prst="rect">
                    <a:avLst/>
                  </a:prstGeom>
                  <a:blipFill>
                    <a:blip r:embed="rId26"/>
                    <a:stretch>
                      <a:fillRect t="-17708" b="-2916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23" name="テキスト ボックス 422">
                <a:extLst>
                  <a:ext uri="{FF2B5EF4-FFF2-40B4-BE49-F238E27FC236}">
                    <a16:creationId xmlns:a16="http://schemas.microsoft.com/office/drawing/2014/main" id="{AE7D9BD6-BC6D-4CE0-869B-332FE9414801}"/>
                  </a:ext>
                </a:extLst>
              </p:cNvPr>
              <p:cNvSpPr txBox="1"/>
              <p:nvPr/>
            </p:nvSpPr>
            <p:spPr>
              <a:xfrm>
                <a:off x="426176" y="5587312"/>
                <a:ext cx="3721454" cy="454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3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Fig.4 </a:t>
                </a:r>
                <a:r>
                  <a:rPr kumimoji="1" lang="ja-JP" altLang="en-US" sz="3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成膜手順のフローチャート</a:t>
                </a:r>
                <a:endParaRPr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250" name="テキスト ボックス 2"/>
          <p:cNvSpPr txBox="1">
            <a:spLocks noChangeArrowheads="1"/>
          </p:cNvSpPr>
          <p:nvPr/>
        </p:nvSpPr>
        <p:spPr bwMode="auto">
          <a:xfrm>
            <a:off x="15111678" y="2954282"/>
            <a:ext cx="2930002" cy="62305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lIns="129351" tIns="64676" rIns="129351" bIns="64676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実験結果</a:t>
            </a:r>
          </a:p>
        </p:txBody>
      </p:sp>
      <p:grpSp>
        <p:nvGrpSpPr>
          <p:cNvPr id="447" name="グループ化 446">
            <a:extLst>
              <a:ext uri="{FF2B5EF4-FFF2-40B4-BE49-F238E27FC236}">
                <a16:creationId xmlns:a16="http://schemas.microsoft.com/office/drawing/2014/main" id="{F2405991-454D-4E34-89EC-244B87B06C58}"/>
              </a:ext>
            </a:extLst>
          </p:cNvPr>
          <p:cNvGrpSpPr/>
          <p:nvPr/>
        </p:nvGrpSpPr>
        <p:grpSpPr>
          <a:xfrm>
            <a:off x="9748407" y="38975027"/>
            <a:ext cx="9203390" cy="3762285"/>
            <a:chOff x="125435" y="5445466"/>
            <a:chExt cx="4677035" cy="1177251"/>
          </a:xfrm>
        </p:grpSpPr>
        <p:grpSp>
          <p:nvGrpSpPr>
            <p:cNvPr id="448" name="グループ化 447">
              <a:extLst>
                <a:ext uri="{FF2B5EF4-FFF2-40B4-BE49-F238E27FC236}">
                  <a16:creationId xmlns:a16="http://schemas.microsoft.com/office/drawing/2014/main" id="{363CF39B-357E-467D-B623-B62BFDD76CE4}"/>
                </a:ext>
              </a:extLst>
            </p:cNvPr>
            <p:cNvGrpSpPr/>
            <p:nvPr/>
          </p:nvGrpSpPr>
          <p:grpSpPr>
            <a:xfrm>
              <a:off x="132549" y="5445466"/>
              <a:ext cx="4669921" cy="951879"/>
              <a:chOff x="132549" y="4392189"/>
              <a:chExt cx="4669921" cy="951879"/>
            </a:xfrm>
          </p:grpSpPr>
          <p:sp>
            <p:nvSpPr>
              <p:cNvPr id="451" name="テキスト ボックス 450">
                <a:extLst>
                  <a:ext uri="{FF2B5EF4-FFF2-40B4-BE49-F238E27FC236}">
                    <a16:creationId xmlns:a16="http://schemas.microsoft.com/office/drawing/2014/main" id="{D6A349D0-56E0-4A83-8D28-D033B841D810}"/>
                  </a:ext>
                </a:extLst>
              </p:cNvPr>
              <p:cNvSpPr txBox="1"/>
              <p:nvPr/>
            </p:nvSpPr>
            <p:spPr>
              <a:xfrm>
                <a:off x="241782" y="4392189"/>
                <a:ext cx="1266903" cy="202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b="1" u="sng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・評価方法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2" name="テキスト ボックス 451">
                    <a:extLst>
                      <a:ext uri="{FF2B5EF4-FFF2-40B4-BE49-F238E27FC236}">
                        <a16:creationId xmlns:a16="http://schemas.microsoft.com/office/drawing/2014/main" id="{22803C2F-BE17-42B8-AC59-B15A3C18D488}"/>
                      </a:ext>
                    </a:extLst>
                  </p:cNvPr>
                  <p:cNvSpPr txBox="1"/>
                  <p:nvPr/>
                </p:nvSpPr>
                <p:spPr>
                  <a:xfrm>
                    <a:off x="148838" y="4683545"/>
                    <a:ext cx="801753" cy="4326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3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・</a:t>
                    </a:r>
                    <a14:m>
                      <m:oMath xmlns:m="http://schemas.openxmlformats.org/officeDocument/2006/math">
                        <m:r>
                          <a:rPr kumimoji="1" lang="en-US" altLang="ja-JP" sz="3600" b="1" i="0" dirty="0" smtClean="0">
                            <a:latin typeface="Cambria Math" panose="02040503050406030204" pitchFamily="18" charset="0"/>
                          </a:rPr>
                          <m:t>𝐗𝐑𝐃</m:t>
                        </m:r>
                      </m:oMath>
                    </a14:m>
                    <a:endParaRPr kumimoji="1" lang="ja-JP" altLang="en-US" sz="3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</mc:Choice>
            <mc:Fallback xmlns="">
              <p:sp>
                <p:nvSpPr>
                  <p:cNvPr id="452" name="テキスト ボックス 451">
                    <a:extLst>
                      <a:ext uri="{FF2B5EF4-FFF2-40B4-BE49-F238E27FC236}">
                        <a16:creationId xmlns:a16="http://schemas.microsoft.com/office/drawing/2014/main" id="{22803C2F-BE17-42B8-AC59-B15A3C18D48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8838" y="4683545"/>
                    <a:ext cx="801753" cy="432677"/>
                  </a:xfrm>
                  <a:prstGeom prst="rect">
                    <a:avLst/>
                  </a:prstGeom>
                  <a:blipFill>
                    <a:blip r:embed="rId27"/>
                    <a:stretch>
                      <a:fillRect l="-11969" t="-572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53" name="テキスト ボックス 452">
                <a:extLst>
                  <a:ext uri="{FF2B5EF4-FFF2-40B4-BE49-F238E27FC236}">
                    <a16:creationId xmlns:a16="http://schemas.microsoft.com/office/drawing/2014/main" id="{18A4CDDA-E9DE-4E01-9270-83AC805622F7}"/>
                  </a:ext>
                </a:extLst>
              </p:cNvPr>
              <p:cNvSpPr txBox="1"/>
              <p:nvPr/>
            </p:nvSpPr>
            <p:spPr>
              <a:xfrm>
                <a:off x="132549" y="4911391"/>
                <a:ext cx="1970738" cy="4326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・ファラデー回転</a:t>
                </a:r>
              </a:p>
            </p:txBody>
          </p:sp>
          <p:sp>
            <p:nvSpPr>
              <p:cNvPr id="454" name="テキスト ボックス 453">
                <a:extLst>
                  <a:ext uri="{FF2B5EF4-FFF2-40B4-BE49-F238E27FC236}">
                    <a16:creationId xmlns:a16="http://schemas.microsoft.com/office/drawing/2014/main" id="{A8D3C3E9-1BA0-4E65-99D2-BC0C1738734D}"/>
                  </a:ext>
                </a:extLst>
              </p:cNvPr>
              <p:cNvSpPr txBox="1"/>
              <p:nvPr/>
            </p:nvSpPr>
            <p:spPr>
              <a:xfrm>
                <a:off x="4617739" y="4891581"/>
                <a:ext cx="18473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449" name="正方形/長方形 448">
              <a:extLst>
                <a:ext uri="{FF2B5EF4-FFF2-40B4-BE49-F238E27FC236}">
                  <a16:creationId xmlns:a16="http://schemas.microsoft.com/office/drawing/2014/main" id="{E50D2205-EB0A-4774-A0D6-F9D91B692E07}"/>
                </a:ext>
              </a:extLst>
            </p:cNvPr>
            <p:cNvSpPr/>
            <p:nvPr/>
          </p:nvSpPr>
          <p:spPr>
            <a:xfrm>
              <a:off x="127250" y="5677327"/>
              <a:ext cx="2040241" cy="75079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0" name="テキスト ボックス 449">
              <a:extLst>
                <a:ext uri="{FF2B5EF4-FFF2-40B4-BE49-F238E27FC236}">
                  <a16:creationId xmlns:a16="http://schemas.microsoft.com/office/drawing/2014/main" id="{C1BDF20A-3746-44B8-9D7F-561153CCA4D3}"/>
                </a:ext>
              </a:extLst>
            </p:cNvPr>
            <p:cNvSpPr txBox="1"/>
            <p:nvPr/>
          </p:nvSpPr>
          <p:spPr>
            <a:xfrm>
              <a:off x="125435" y="6190040"/>
              <a:ext cx="1032291" cy="4326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・透過率</a:t>
              </a:r>
            </a:p>
          </p:txBody>
        </p:sp>
      </p:grpSp>
      <p:grpSp>
        <p:nvGrpSpPr>
          <p:cNvPr id="455" name="グループ化 454">
            <a:extLst>
              <a:ext uri="{FF2B5EF4-FFF2-40B4-BE49-F238E27FC236}">
                <a16:creationId xmlns:a16="http://schemas.microsoft.com/office/drawing/2014/main" id="{6831BB28-093E-4A70-9802-D13F30FF5716}"/>
              </a:ext>
            </a:extLst>
          </p:cNvPr>
          <p:cNvGrpSpPr/>
          <p:nvPr/>
        </p:nvGrpSpPr>
        <p:grpSpPr>
          <a:xfrm>
            <a:off x="16130774" y="13320552"/>
            <a:ext cx="13410292" cy="1725013"/>
            <a:chOff x="-7799652" y="7539050"/>
            <a:chExt cx="13410292" cy="1725013"/>
          </a:xfrm>
        </p:grpSpPr>
        <p:grpSp>
          <p:nvGrpSpPr>
            <p:cNvPr id="456" name="グループ化 455">
              <a:extLst>
                <a:ext uri="{FF2B5EF4-FFF2-40B4-BE49-F238E27FC236}">
                  <a16:creationId xmlns:a16="http://schemas.microsoft.com/office/drawing/2014/main" id="{2BD8EC37-7B84-4DF4-97B6-B56504BDBE14}"/>
                </a:ext>
              </a:extLst>
            </p:cNvPr>
            <p:cNvGrpSpPr/>
            <p:nvPr/>
          </p:nvGrpSpPr>
          <p:grpSpPr>
            <a:xfrm>
              <a:off x="-7799652" y="8088256"/>
              <a:ext cx="10050957" cy="1175807"/>
              <a:chOff x="-7857526" y="6748323"/>
              <a:chExt cx="10050957" cy="1175807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58" name="テキスト ボックス 457">
                    <a:extLst>
                      <a:ext uri="{FF2B5EF4-FFF2-40B4-BE49-F238E27FC236}">
                        <a16:creationId xmlns:a16="http://schemas.microsoft.com/office/drawing/2014/main" id="{B6843FD5-6A42-4299-AE6D-9523BB30D54D}"/>
                      </a:ext>
                    </a:extLst>
                  </p:cNvPr>
                  <p:cNvSpPr txBox="1"/>
                  <p:nvPr/>
                </p:nvSpPr>
                <p:spPr>
                  <a:xfrm>
                    <a:off x="-7857526" y="6748323"/>
                    <a:ext cx="10050957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・</a:t>
                    </a:r>
                    <a:r>
                      <a:rPr kumimoji="1" lang="en-US" altLang="ja-JP" sz="3200" b="1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sz="32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sz="32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  <m:t>B</m:t>
                            </m:r>
                          </m:sub>
                        </m:sSub>
                        <m:r>
                          <a:rPr kumimoji="1" lang="en-US" altLang="ja-JP" sz="32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=</m:t>
                        </m:r>
                        <m:r>
                          <a:rPr kumimoji="1" lang="en-US" altLang="ja-JP" sz="3200" b="0" i="1" dirty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625</m:t>
                        </m:r>
                        <m:r>
                          <a:rPr kumimoji="1" lang="ja-JP" altLang="en-US" sz="3200" b="0" i="1" dirty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℃</m:t>
                        </m:r>
                      </m:oMath>
                    </a14:m>
                    <a:r>
                      <a: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までは</a:t>
                    </a:r>
                    <a14:m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kumimoji="1" lang="en-US" altLang="ja-JP" sz="3200" b="0" i="0" dirty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BFO</m:t>
                        </m:r>
                      </m:oMath>
                    </a14:m>
                    <a:r>
                      <a: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の回折ピークが確認できる。</a:t>
                    </a:r>
                  </a:p>
                </p:txBody>
              </p:sp>
            </mc:Choice>
            <mc:Fallback>
              <p:sp>
                <p:nvSpPr>
                  <p:cNvPr id="458" name="テキスト ボックス 457">
                    <a:extLst>
                      <a:ext uri="{FF2B5EF4-FFF2-40B4-BE49-F238E27FC236}">
                        <a16:creationId xmlns:a16="http://schemas.microsoft.com/office/drawing/2014/main" id="{B6843FD5-6A42-4299-AE6D-9523BB30D54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7857526" y="6748323"/>
                    <a:ext cx="10050957" cy="584775"/>
                  </a:xfrm>
                  <a:prstGeom prst="rect">
                    <a:avLst/>
                  </a:prstGeom>
                  <a:blipFill>
                    <a:blip r:embed="rId28"/>
                    <a:stretch>
                      <a:fillRect l="-1516" t="-12500" r="-728" b="-34375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59" name="テキスト ボックス 458">
                    <a:extLst>
                      <a:ext uri="{FF2B5EF4-FFF2-40B4-BE49-F238E27FC236}">
                        <a16:creationId xmlns:a16="http://schemas.microsoft.com/office/drawing/2014/main" id="{5C63782B-A569-45AB-9E36-1B23FBAACA18}"/>
                      </a:ext>
                    </a:extLst>
                  </p:cNvPr>
                  <p:cNvSpPr txBox="1"/>
                  <p:nvPr/>
                </p:nvSpPr>
                <p:spPr>
                  <a:xfrm>
                    <a:off x="-7838862" y="7339355"/>
                    <a:ext cx="8391656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・</a:t>
                    </a:r>
                    <a:r>
                      <a:rPr kumimoji="1" lang="en-US" altLang="ja-JP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sz="32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sz="32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  <m:t>B</m:t>
                            </m:r>
                          </m:sub>
                        </m:sSub>
                      </m:oMath>
                    </a14:m>
                    <a:r>
                      <a:rPr kumimoji="1" lang="en-US" altLang="ja-JP" sz="3200" b="0" i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kumimoji="1" lang="en-US" altLang="ja-JP" sz="3200" b="0" i="0" dirty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=</m:t>
                        </m:r>
                        <m:r>
                          <a:rPr kumimoji="1" lang="en-US" altLang="ja-JP" sz="3200" i="1" dirty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630</m:t>
                        </m:r>
                        <m:r>
                          <a:rPr kumimoji="1" lang="ja-JP" altLang="en-US" sz="3200" i="1" dirty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℃</m:t>
                        </m:r>
                      </m:oMath>
                    </a14:m>
                    <a:r>
                      <a: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以上になると</a:t>
                    </a:r>
                    <a14:m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kumimoji="1" lang="en-US" altLang="ja-JP" sz="3200" b="0" i="0" dirty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BFO</m:t>
                        </m:r>
                      </m:oMath>
                    </a14:m>
                    <a:r>
                      <a: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は分解する。</a:t>
                    </a:r>
                    <a:endParaRPr kumimoji="1" lang="en-US" altLang="ja-JP" sz="32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</mc:Choice>
            <mc:Fallback>
              <p:sp>
                <p:nvSpPr>
                  <p:cNvPr id="459" name="テキスト ボックス 458">
                    <a:extLst>
                      <a:ext uri="{FF2B5EF4-FFF2-40B4-BE49-F238E27FC236}">
                        <a16:creationId xmlns:a16="http://schemas.microsoft.com/office/drawing/2014/main" id="{5C63782B-A569-45AB-9E36-1B23FBAACA1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7838862" y="7339355"/>
                    <a:ext cx="8391656" cy="584775"/>
                  </a:xfrm>
                  <a:prstGeom prst="rect">
                    <a:avLst/>
                  </a:prstGeom>
                  <a:blipFill>
                    <a:blip r:embed="rId29"/>
                    <a:stretch>
                      <a:fillRect l="-1816" t="-12500" r="-1670" b="-34375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7" name="テキスト ボックス 456">
                  <a:extLst>
                    <a:ext uri="{FF2B5EF4-FFF2-40B4-BE49-F238E27FC236}">
                      <a16:creationId xmlns:a16="http://schemas.microsoft.com/office/drawing/2014/main" id="{1441EA1A-73C5-457D-9EAB-941D7F1BEEED}"/>
                    </a:ext>
                  </a:extLst>
                </p:cNvPr>
                <p:cNvSpPr txBox="1"/>
                <p:nvPr/>
              </p:nvSpPr>
              <p:spPr>
                <a:xfrm>
                  <a:off x="-7781168" y="7539050"/>
                  <a:ext cx="1339180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3200" dirty="0"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・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3200" b="0" i="0" dirty="0" smtClean="0">
                          <a:effectLst/>
                          <a:latin typeface="Cambria Math" panose="020405030504060302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m:t>BFO</m:t>
                      </m:r>
                    </m:oMath>
                  </a14:m>
                  <a:r>
                    <a:rPr lang="ja-JP" altLang="ja-JP" sz="3200" dirty="0"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による回折ピークと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3200" b="0" i="0" dirty="0" smtClean="0">
                          <a:effectLst/>
                          <a:latin typeface="Cambria Math" panose="020405030504060302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m:t>BIG</m:t>
                      </m:r>
                    </m:oMath>
                  </a14:m>
                  <a:r>
                    <a:rPr lang="ja-JP" altLang="ja-JP" sz="3200" dirty="0"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、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3200" b="0" i="0" dirty="0" smtClean="0">
                          <a:effectLst/>
                          <a:latin typeface="Cambria Math" panose="020405030504060302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m:t>BNGIG</m:t>
                      </m:r>
                    </m:oMath>
                  </a14:m>
                  <a:r>
                    <a:rPr lang="ja-JP" altLang="ja-JP" sz="3200" dirty="0"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による回折ピークが</a:t>
                  </a:r>
                  <a:r>
                    <a:rPr lang="ja-JP" altLang="en-US" sz="3200" dirty="0"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確認</a:t>
                  </a:r>
                  <a:r>
                    <a:rPr lang="ja-JP" altLang="en-US" sz="32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できる。</a:t>
                  </a:r>
                  <a:endParaRPr kumimoji="1" lang="en-US" altLang="ja-JP" sz="3200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mc:Choice>
          <mc:Fallback>
            <p:sp>
              <p:nvSpPr>
                <p:cNvPr id="457" name="テキスト ボックス 456">
                  <a:extLst>
                    <a:ext uri="{FF2B5EF4-FFF2-40B4-BE49-F238E27FC236}">
                      <a16:creationId xmlns:a16="http://schemas.microsoft.com/office/drawing/2014/main" id="{1441EA1A-73C5-457D-9EAB-941D7F1BEE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7781168" y="7539050"/>
                  <a:ext cx="13391808" cy="584775"/>
                </a:xfrm>
                <a:prstGeom prst="rect">
                  <a:avLst/>
                </a:prstGeom>
                <a:blipFill>
                  <a:blip r:embed="rId30"/>
                  <a:stretch>
                    <a:fillRect l="-1138" t="-12500" r="-319" b="-3437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0" name="テキスト ボックス 459">
                <a:extLst>
                  <a:ext uri="{FF2B5EF4-FFF2-40B4-BE49-F238E27FC236}">
                    <a16:creationId xmlns:a16="http://schemas.microsoft.com/office/drawing/2014/main" id="{1BB6FE27-C5B6-4E88-912E-D2F9B74492FC}"/>
                  </a:ext>
                </a:extLst>
              </p:cNvPr>
              <p:cNvSpPr txBox="1"/>
              <p:nvPr/>
            </p:nvSpPr>
            <p:spPr>
              <a:xfrm>
                <a:off x="15264782" y="3617614"/>
                <a:ext cx="1208001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kumimoji="1" lang="en-US" altLang="ja-JP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XRD(</a:t>
                </a:r>
                <a:r>
                  <a:rPr kumimoji="1"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バッファー層の結晶化温度</a:t>
                </a:r>
                <a14:m>
                  <m:oMath xmlns:m="http://schemas.openxmlformats.org/officeDocument/2006/math">
                    <m:r>
                      <a:rPr kumimoji="1" lang="en-US" altLang="ja-JP" sz="3600" b="1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𝟔𝟏𝟎</m:t>
                    </m:r>
                    <m:r>
                      <a:rPr kumimoji="1" lang="ja-JP" altLang="en-US" sz="3600" b="1" i="1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～</m:t>
                    </m:r>
                    <m:r>
                      <a:rPr kumimoji="1" lang="en-US" altLang="ja-JP" sz="3600" b="1" i="1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𝟔𝟓𝟎</m:t>
                    </m:r>
                    <m:r>
                      <a:rPr kumimoji="1" lang="ja-JP" altLang="en-US" sz="3600" b="1" i="1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℃</m:t>
                    </m:r>
                  </m:oMath>
                </a14:m>
                <a:r>
                  <a:rPr kumimoji="1"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の比較</a:t>
                </a:r>
                <a:r>
                  <a:rPr kumimoji="1" lang="en-US" altLang="ja-JP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)</a:t>
                </a:r>
                <a:endParaRPr kumimoji="1" lang="ja-JP" altLang="en-US" sz="3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460" name="テキスト ボックス 459">
                <a:extLst>
                  <a:ext uri="{FF2B5EF4-FFF2-40B4-BE49-F238E27FC236}">
                    <a16:creationId xmlns:a16="http://schemas.microsoft.com/office/drawing/2014/main" id="{1BB6FE27-C5B6-4E88-912E-D2F9B74492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4782" y="3617614"/>
                <a:ext cx="12080019" cy="646331"/>
              </a:xfrm>
              <a:prstGeom prst="rect">
                <a:avLst/>
              </a:prstGeom>
              <a:blipFill>
                <a:blip r:embed="rId31"/>
                <a:stretch>
                  <a:fillRect l="-1362" t="-13208" b="-367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1" name="グループ化 460">
            <a:extLst>
              <a:ext uri="{FF2B5EF4-FFF2-40B4-BE49-F238E27FC236}">
                <a16:creationId xmlns:a16="http://schemas.microsoft.com/office/drawing/2014/main" id="{4A1CD8D0-715A-4BA8-9EC7-BC549B564CE7}"/>
              </a:ext>
            </a:extLst>
          </p:cNvPr>
          <p:cNvGrpSpPr/>
          <p:nvPr/>
        </p:nvGrpSpPr>
        <p:grpSpPr>
          <a:xfrm>
            <a:off x="14567861" y="3871878"/>
            <a:ext cx="19149210" cy="9401081"/>
            <a:chOff x="-854326" y="1693322"/>
            <a:chExt cx="8007609" cy="465930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2" name="テキスト ボックス 461">
                  <a:extLst>
                    <a:ext uri="{FF2B5EF4-FFF2-40B4-BE49-F238E27FC236}">
                      <a16:creationId xmlns:a16="http://schemas.microsoft.com/office/drawing/2014/main" id="{165185C2-A246-4BFA-BF13-B4B14AF52011}"/>
                    </a:ext>
                  </a:extLst>
                </p:cNvPr>
                <p:cNvSpPr txBox="1"/>
                <p:nvPr/>
              </p:nvSpPr>
              <p:spPr>
                <a:xfrm>
                  <a:off x="183238" y="6062804"/>
                  <a:ext cx="6970045" cy="28982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3200" dirty="0"/>
                    <a:t>Fig.5 </a:t>
                  </a:r>
                  <a14:m>
                    <m:oMath xmlns:m="http://schemas.openxmlformats.org/officeDocument/2006/math">
                      <m:r>
                        <a:rPr lang="en-US" altLang="ja-JP" sz="3200" b="1" i="0">
                          <a:latin typeface="Cambria Math" panose="02040503050406030204" pitchFamily="18" charset="0"/>
                        </a:rPr>
                        <m:t>𝐁𝐅𝐎</m:t>
                      </m:r>
                      <m:r>
                        <a:rPr lang="en-US" altLang="ja-JP" sz="3200" b="1" i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ja-JP" sz="3200" b="1" i="0" smtClean="0">
                          <a:latin typeface="Cambria Math" panose="02040503050406030204" pitchFamily="18" charset="0"/>
                        </a:rPr>
                        <m:t>𝐁𝐍𝐆</m:t>
                      </m:r>
                      <m:r>
                        <a:rPr lang="en-US" altLang="ja-JP" sz="3200" b="1" i="0">
                          <a:latin typeface="Cambria Math" panose="02040503050406030204" pitchFamily="18" charset="0"/>
                        </a:rPr>
                        <m:t>𝐈𝐆</m:t>
                      </m:r>
                      <m:r>
                        <a:rPr lang="en-US" altLang="ja-JP" sz="3200" b="1" i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ja-JP" sz="3200" b="1" i="0">
                          <a:latin typeface="Cambria Math" panose="02040503050406030204" pitchFamily="18" charset="0"/>
                        </a:rPr>
                        <m:t>𝐁𝐈𝐆</m:t>
                      </m:r>
                    </m:oMath>
                  </a14:m>
                  <a:r>
                    <a:rPr lang="ja-JP" altLang="en-US" sz="3200" dirty="0">
                      <a:effectLst/>
                      <a:latin typeface="Cambria Math" panose="02040503050406030204" pitchFamily="18" charset="0"/>
                      <a:ea typeface="游明朝" panose="02020400000000000000" pitchFamily="18" charset="-128"/>
                      <a:cs typeface="Times New Roman" panose="02020603050405020304" pitchFamily="18" charset="0"/>
                    </a:rPr>
                    <a:t>複合膜</a:t>
                  </a:r>
                  <a:r>
                    <a:rPr lang="ja-JP" altLang="ja-JP" sz="3200" dirty="0">
                      <a:effectLst/>
                      <a:latin typeface="Cambria Math" panose="02040503050406030204" pitchFamily="18" charset="0"/>
                      <a:ea typeface="游明朝" panose="02020400000000000000" pitchFamily="18" charset="-128"/>
                      <a:cs typeface="Times New Roman" panose="02020603050405020304" pitchFamily="18" charset="0"/>
                    </a:rPr>
                    <a:t>の</a:t>
                  </a:r>
                  <a:r>
                    <a:rPr lang="en-US" altLang="ja-JP" sz="3200" dirty="0">
                      <a:effectLst/>
                      <a:latin typeface="Cambria Math" panose="02040503050406030204" pitchFamily="18" charset="0"/>
                      <a:ea typeface="游明朝" panose="02020400000000000000" pitchFamily="18" charset="-128"/>
                      <a:cs typeface="Times New Roman" panose="02020603050405020304" pitchFamily="18" charset="0"/>
                    </a:rPr>
                    <a:t>XRD</a:t>
                  </a:r>
                  <a:r>
                    <a:rPr lang="ja-JP" altLang="ja-JP" sz="3200" dirty="0">
                      <a:effectLst/>
                      <a:latin typeface="Cambria Math" panose="02040503050406030204" pitchFamily="18" charset="0"/>
                      <a:ea typeface="游明朝" panose="02020400000000000000" pitchFamily="18" charset="-128"/>
                      <a:cs typeface="Times New Roman" panose="02020603050405020304" pitchFamily="18" charset="0"/>
                    </a:rPr>
                    <a:t>パターン</a:t>
                  </a:r>
                  <a:r>
                    <a:rPr lang="en-US" altLang="ja-JP" sz="3200" dirty="0">
                      <a:effectLst/>
                      <a:latin typeface="Cambria Math" panose="02040503050406030204" pitchFamily="18" charset="0"/>
                      <a:ea typeface="游明朝" panose="02020400000000000000" pitchFamily="18" charset="-128"/>
                      <a:cs typeface="Times New Roman" panose="02020603050405020304" pitchFamily="18" charset="0"/>
                    </a:rPr>
                    <a:t>(each 5 times coat)</a:t>
                  </a:r>
                  <a:endParaRPr lang="ja-JP" altLang="en-US" sz="3200" dirty="0"/>
                </a:p>
              </p:txBody>
            </p:sp>
          </mc:Choice>
          <mc:Fallback>
            <p:sp>
              <p:nvSpPr>
                <p:cNvPr id="462" name="テキスト ボックス 461">
                  <a:extLst>
                    <a:ext uri="{FF2B5EF4-FFF2-40B4-BE49-F238E27FC236}">
                      <a16:creationId xmlns:a16="http://schemas.microsoft.com/office/drawing/2014/main" id="{165185C2-A246-4BFA-BF13-B4B14AF520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3238" y="6062804"/>
                  <a:ext cx="6970045" cy="289823"/>
                </a:xfrm>
                <a:prstGeom prst="rect">
                  <a:avLst/>
                </a:prstGeom>
                <a:blipFill>
                  <a:blip r:embed="rId32"/>
                  <a:stretch>
                    <a:fillRect l="-951" t="-15625" b="-3437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63" name="図 462">
              <a:extLst>
                <a:ext uri="{FF2B5EF4-FFF2-40B4-BE49-F238E27FC236}">
                  <a16:creationId xmlns:a16="http://schemas.microsoft.com/office/drawing/2014/main" id="{461FAB2F-7E58-4925-B836-C7830208B4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3"/>
            <a:stretch>
              <a:fillRect/>
            </a:stretch>
          </p:blipFill>
          <p:spPr>
            <a:xfrm>
              <a:off x="-854326" y="1693322"/>
              <a:ext cx="6127200" cy="4381064"/>
            </a:xfrm>
            <a:prstGeom prst="rect">
              <a:avLst/>
            </a:prstGeom>
          </p:spPr>
        </p:pic>
      </p:grpSp>
      <p:grpSp>
        <p:nvGrpSpPr>
          <p:cNvPr id="464" name="グループ化 463">
            <a:extLst>
              <a:ext uri="{FF2B5EF4-FFF2-40B4-BE49-F238E27FC236}">
                <a16:creationId xmlns:a16="http://schemas.microsoft.com/office/drawing/2014/main" id="{A288E7CA-54E9-47C8-B58C-F53AE85F7CBA}"/>
              </a:ext>
            </a:extLst>
          </p:cNvPr>
          <p:cNvGrpSpPr/>
          <p:nvPr/>
        </p:nvGrpSpPr>
        <p:grpSpPr>
          <a:xfrm>
            <a:off x="15142419" y="15780406"/>
            <a:ext cx="15462051" cy="8949935"/>
            <a:chOff x="5385826" y="412468"/>
            <a:chExt cx="4605371" cy="3114579"/>
          </a:xfrm>
        </p:grpSpPr>
        <p:pic>
          <p:nvPicPr>
            <p:cNvPr id="465" name="図 464">
              <a:extLst>
                <a:ext uri="{FF2B5EF4-FFF2-40B4-BE49-F238E27FC236}">
                  <a16:creationId xmlns:a16="http://schemas.microsoft.com/office/drawing/2014/main" id="{950BAB69-EF63-47BF-BD6D-EA31E8CFD3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4"/>
            <a:srcRect l="4119" t="1712" r="4434" b="-1"/>
            <a:stretch/>
          </p:blipFill>
          <p:spPr>
            <a:xfrm>
              <a:off x="5495175" y="412468"/>
              <a:ext cx="4083208" cy="2962033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6" name="テキスト ボックス 465">
                  <a:extLst>
                    <a:ext uri="{FF2B5EF4-FFF2-40B4-BE49-F238E27FC236}">
                      <a16:creationId xmlns:a16="http://schemas.microsoft.com/office/drawing/2014/main" id="{F97AFEB0-651C-4345-800F-A9699CB9AEE4}"/>
                    </a:ext>
                  </a:extLst>
                </p:cNvPr>
                <p:cNvSpPr txBox="1"/>
                <p:nvPr/>
              </p:nvSpPr>
              <p:spPr>
                <a:xfrm>
                  <a:off x="5385826" y="3344966"/>
                  <a:ext cx="4605371" cy="18208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kumimoji="1" lang="en-US" altLang="ja-JP" sz="2800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Fig.6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メイリオ" panose="020B0604030504040204" pitchFamily="50" charset="-128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メイリオ" panose="020B0604030504040204" pitchFamily="50" charset="-128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メイリオ" panose="020B0604030504040204" pitchFamily="50" charset="-128"/>
                            </a:rPr>
                            <m:t>B</m:t>
                          </m:r>
                        </m:sub>
                      </m:sSub>
                      <m:r>
                        <a:rPr kumimoji="1" lang="en-US" altLang="ja-JP" sz="2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メイリオ" panose="020B0604030504040204" pitchFamily="50" charset="-128"/>
                        </a:rPr>
                        <m:t>=</m:t>
                      </m:r>
                      <m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メイリオ" panose="020B0604030504040204" pitchFamily="50" charset="-128"/>
                        </a:rPr>
                        <m:t> </m:t>
                      </m:r>
                    </m:oMath>
                  </a14:m>
                  <a:r>
                    <a:rPr lang="en-US" altLang="ja-JP" sz="2800" dirty="0"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625</a:t>
                  </a:r>
                  <a:r>
                    <a:rPr lang="ja-JP" altLang="en-US" sz="2800" dirty="0"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℃の</a:t>
                  </a:r>
                  <a:r>
                    <a:rPr lang="en-US" altLang="ja-JP" sz="2800" dirty="0"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BIG</a:t>
                  </a:r>
                  <a:r>
                    <a:rPr lang="ja-JP" altLang="en-US" sz="2800" dirty="0"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結晶化前後のファラデー</a:t>
                  </a:r>
                  <a:r>
                    <a:rPr lang="ja-JP" altLang="en-US" sz="2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回転</a:t>
                  </a:r>
                  <a:r>
                    <a:rPr lang="en-US" altLang="ja-JP" sz="2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(</a:t>
                  </a:r>
                  <a:r>
                    <a:rPr lang="ja-JP" altLang="en-US" sz="2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実線</a:t>
                  </a:r>
                  <a:r>
                    <a:rPr lang="en-US" altLang="ja-JP" sz="2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)</a:t>
                  </a:r>
                  <a:r>
                    <a:rPr lang="ja-JP" altLang="en-US" sz="2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および</a:t>
                  </a:r>
                  <a:r>
                    <a:rPr lang="en-US" altLang="ja-JP" sz="2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BIG</a:t>
                  </a:r>
                  <a:r>
                    <a:rPr lang="ja-JP" altLang="en-US" sz="2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結晶化後の</a:t>
                  </a:r>
                  <a:r>
                    <a:rPr lang="ja-JP" altLang="en-US" sz="2800" dirty="0"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透過率</a:t>
                  </a:r>
                  <a:r>
                    <a:rPr lang="en-US" altLang="ja-JP" sz="2800" dirty="0"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(</a:t>
                  </a:r>
                  <a:r>
                    <a:rPr lang="ja-JP" altLang="en-US" sz="2800" dirty="0"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破線</a:t>
                  </a:r>
                  <a:r>
                    <a:rPr lang="en-US" altLang="ja-JP" sz="2800" dirty="0"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  <a:cs typeface="Times New Roman" panose="02020603050405020304" pitchFamily="18" charset="0"/>
                    </a:rPr>
                    <a:t>)</a:t>
                  </a:r>
                </a:p>
              </p:txBody>
            </p:sp>
          </mc:Choice>
          <mc:Fallback>
            <p:sp>
              <p:nvSpPr>
                <p:cNvPr id="466" name="テキスト ボックス 465">
                  <a:extLst>
                    <a:ext uri="{FF2B5EF4-FFF2-40B4-BE49-F238E27FC236}">
                      <a16:creationId xmlns:a16="http://schemas.microsoft.com/office/drawing/2014/main" id="{F97AFEB0-651C-4345-800F-A9699CB9AEE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5826" y="3344966"/>
                  <a:ext cx="4605371" cy="182081"/>
                </a:xfrm>
                <a:prstGeom prst="rect">
                  <a:avLst/>
                </a:prstGeom>
                <a:blipFill>
                  <a:blip r:embed="rId35"/>
                  <a:stretch>
                    <a:fillRect l="-828" t="-10465" b="-33721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23" name="テキスト ボックス 2"/>
          <p:cNvSpPr txBox="1">
            <a:spLocks noChangeArrowheads="1"/>
          </p:cNvSpPr>
          <p:nvPr/>
        </p:nvSpPr>
        <p:spPr bwMode="auto">
          <a:xfrm>
            <a:off x="15128476" y="38956781"/>
            <a:ext cx="2335238" cy="62305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lIns="129351" tIns="64676" rIns="129351" bIns="64676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結論</a:t>
            </a:r>
          </a:p>
        </p:txBody>
      </p:sp>
      <p:cxnSp>
        <p:nvCxnSpPr>
          <p:cNvPr id="196" name="直線コネクタ 195"/>
          <p:cNvCxnSpPr/>
          <p:nvPr/>
        </p:nvCxnSpPr>
        <p:spPr>
          <a:xfrm>
            <a:off x="15119639" y="38929896"/>
            <a:ext cx="1518142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テキスト ボックス 472">
                <a:extLst>
                  <a:ext uri="{FF2B5EF4-FFF2-40B4-BE49-F238E27FC236}">
                    <a16:creationId xmlns:a16="http://schemas.microsoft.com/office/drawing/2014/main" id="{9025C78B-9AEC-4969-B8BD-AA4100260223}"/>
                  </a:ext>
                </a:extLst>
              </p:cNvPr>
              <p:cNvSpPr txBox="1"/>
              <p:nvPr/>
            </p:nvSpPr>
            <p:spPr>
              <a:xfrm>
                <a:off x="15274217" y="39729152"/>
                <a:ext cx="14760745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36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・ガラス基板上でバッファー層を導入することにより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3600" i="0" kern="100" dirty="0" smtClean="0">
                        <a:effectLst/>
                        <a:latin typeface="Cambria Math" panose="020405030504060302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rPr>
                      <m:t>BFO</m:t>
                    </m:r>
                    <m:r>
                      <a:rPr lang="en-US" altLang="ja-JP" sz="3600" i="0" kern="100" dirty="0" smtClean="0">
                        <a:effectLst/>
                        <a:latin typeface="Cambria Math" panose="020405030504060302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altLang="ja-JP" sz="3600" i="0" kern="100" dirty="0" smtClean="0">
                        <a:effectLst/>
                        <a:latin typeface="Cambria Math" panose="020405030504060302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rPr>
                      <m:t>BIG</m:t>
                    </m:r>
                  </m:oMath>
                </a14:m>
                <a:r>
                  <a:rPr lang="ja-JP" altLang="en-US" sz="36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の</a:t>
                </a:r>
                <a:endParaRPr lang="en-US" altLang="ja-JP" sz="360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r>
                  <a:rPr lang="ja-JP" altLang="en-US" sz="3600" kern="1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36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複合膜を作製することが</a:t>
                </a:r>
                <a:r>
                  <a:rPr lang="ja-JP" altLang="en-US" sz="3600" kern="1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できた</a:t>
                </a:r>
                <a:r>
                  <a:rPr lang="ja-JP" altLang="en-US" sz="36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。</a:t>
                </a:r>
                <a:endParaRPr lang="ja-JP" altLang="en-US" sz="36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473" name="テキスト ボックス 472">
                <a:extLst>
                  <a:ext uri="{FF2B5EF4-FFF2-40B4-BE49-F238E27FC236}">
                    <a16:creationId xmlns:a16="http://schemas.microsoft.com/office/drawing/2014/main" id="{9025C78B-9AEC-4969-B8BD-AA4100260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4217" y="39729152"/>
                <a:ext cx="14760745" cy="1200329"/>
              </a:xfrm>
              <a:prstGeom prst="rect">
                <a:avLst/>
              </a:prstGeom>
              <a:blipFill>
                <a:blip r:embed="rId36"/>
                <a:stretch>
                  <a:fillRect l="-1280" t="-6599" b="-182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4" name="テキスト ボックス 473">
                <a:extLst>
                  <a:ext uri="{FF2B5EF4-FFF2-40B4-BE49-F238E27FC236}">
                    <a16:creationId xmlns:a16="http://schemas.microsoft.com/office/drawing/2014/main" id="{46253AAE-8978-4066-A435-0C0704DCAE27}"/>
                  </a:ext>
                </a:extLst>
              </p:cNvPr>
              <p:cNvSpPr txBox="1"/>
              <p:nvPr/>
            </p:nvSpPr>
            <p:spPr>
              <a:xfrm>
                <a:off x="15258054" y="41208528"/>
                <a:ext cx="15214457" cy="12618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40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3600" i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3600" i="0"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</m:sSub>
                  </m:oMath>
                </a14:m>
                <a:r>
                  <a:rPr lang="en-US" altLang="ja-JP" sz="3600" dirty="0">
                    <a:latin typeface="+mj-lt"/>
                  </a:rPr>
                  <a:t>=</a:t>
                </a:r>
                <a14:m>
                  <m:oMath xmlns:m="http://schemas.openxmlformats.org/officeDocument/2006/math">
                    <m:r>
                      <a:rPr lang="en-US" altLang="ja-JP" sz="3600" i="0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625</m:t>
                    </m:r>
                    <m:r>
                      <a:rPr lang="ja-JP" altLang="ja-JP" sz="3600" i="0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℃</m:t>
                    </m:r>
                  </m:oMath>
                </a14:m>
                <a:r>
                  <a:rPr lang="ja-JP" altLang="en-US" sz="3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付近</a:t>
                </a:r>
                <a:r>
                  <a:rPr lang="ja-JP" altLang="ja-JP" sz="3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で</a:t>
                </a:r>
                <a14:m>
                  <m:oMath xmlns:m="http://schemas.openxmlformats.org/officeDocument/2006/math">
                    <m:r>
                      <a:rPr lang="ja-JP" altLang="ja-JP" sz="3600" i="0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－</m:t>
                    </m:r>
                    <m:r>
                      <a:rPr lang="en-US" altLang="ja-JP" sz="3600" b="0" i="0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7</m:t>
                    </m:r>
                    <m:r>
                      <a:rPr lang="en-US" altLang="ja-JP" sz="3600" i="0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.</m:t>
                    </m:r>
                    <m:r>
                      <a:rPr lang="en-US" altLang="ja-JP" sz="3600" b="0" i="0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53</m:t>
                    </m:r>
                    <m:r>
                      <m:rPr>
                        <m:sty m:val="p"/>
                      </m:rPr>
                      <a:rPr lang="en-US" altLang="ja-JP" sz="3600" i="0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deg</m:t>
                    </m:r>
                    <m:r>
                      <a:rPr lang="en-US" altLang="ja-JP" sz="3600" i="0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/</m:t>
                    </m:r>
                    <m:r>
                      <m:rPr>
                        <m:sty m:val="p"/>
                      </m:rPr>
                      <a:rPr lang="ja-JP" altLang="ja-JP" sz="3600" i="0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μ</m:t>
                    </m:r>
                    <m:r>
                      <m:rPr>
                        <m:sty m:val="p"/>
                      </m:rPr>
                      <a:rPr lang="en-US" altLang="ja-JP" sz="3600" i="0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m</m:t>
                    </m:r>
                  </m:oMath>
                </a14:m>
                <a:r>
                  <a:rPr lang="ja-JP" altLang="en-US" sz="3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の大</a:t>
                </a:r>
                <a:r>
                  <a:rPr lang="ja-JP" altLang="ja-JP" sz="3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きなファラデー回転を示す</a:t>
                </a:r>
                <a:endParaRPr lang="en-US" altLang="ja-JP" sz="3600" i="0" kern="100" dirty="0">
                  <a:effectLst/>
                  <a:latin typeface="Cambria Math" panose="02040503050406030204" pitchFamily="18" charset="0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r>
                  <a:rPr lang="ja-JP" altLang="en-US" sz="3600" kern="100" dirty="0">
                    <a:effectLst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3600" i="0" kern="100" dirty="0" smtClean="0">
                        <a:effectLst/>
                        <a:latin typeface="Cambria Math" panose="020405030504060302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rPr>
                      <m:t>BFO</m:t>
                    </m:r>
                    <m:r>
                      <a:rPr lang="en-US" altLang="ja-JP" sz="3600" i="0" kern="100" dirty="0" smtClean="0">
                        <a:effectLst/>
                        <a:latin typeface="Cambria Math" panose="020405030504060302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altLang="ja-JP" sz="3600" i="0" kern="100" dirty="0" smtClean="0">
                        <a:effectLst/>
                        <a:latin typeface="Cambria Math" panose="020405030504060302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rPr>
                      <m:t>BIG</m:t>
                    </m:r>
                  </m:oMath>
                </a14:m>
                <a:r>
                  <a:rPr lang="ja-JP" altLang="ja-JP" sz="3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複合膜を作製</a:t>
                </a:r>
                <a:r>
                  <a:rPr lang="ja-JP" altLang="en-US" sz="3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することができた。</a:t>
                </a:r>
                <a:endParaRPr lang="ja-JP" altLang="en-US" sz="4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474" name="テキスト ボックス 473">
                <a:extLst>
                  <a:ext uri="{FF2B5EF4-FFF2-40B4-BE49-F238E27FC236}">
                    <a16:creationId xmlns:a16="http://schemas.microsoft.com/office/drawing/2014/main" id="{46253AAE-8978-4066-A435-0C0704DCAE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58054" y="41208528"/>
                <a:ext cx="15214457" cy="1261884"/>
              </a:xfrm>
              <a:prstGeom prst="rect">
                <a:avLst/>
              </a:prstGeom>
              <a:blipFill>
                <a:blip r:embed="rId37"/>
                <a:stretch>
                  <a:fillRect l="-1442" t="-8213" b="-183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5" name="テキスト ボックス 474">
            <a:extLst>
              <a:ext uri="{FF2B5EF4-FFF2-40B4-BE49-F238E27FC236}">
                <a16:creationId xmlns:a16="http://schemas.microsoft.com/office/drawing/2014/main" id="{BF1BBCC8-D036-4EEA-AB4F-2E9A3E758709}"/>
              </a:ext>
            </a:extLst>
          </p:cNvPr>
          <p:cNvSpPr txBox="1"/>
          <p:nvPr/>
        </p:nvSpPr>
        <p:spPr>
          <a:xfrm>
            <a:off x="15181824" y="15409246"/>
            <a:ext cx="19302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ファラデー回転、光透過率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バッファー層の結晶化温度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625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℃の比較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86" name="グループ化 485">
            <a:extLst>
              <a:ext uri="{FF2B5EF4-FFF2-40B4-BE49-F238E27FC236}">
                <a16:creationId xmlns:a16="http://schemas.microsoft.com/office/drawing/2014/main" id="{248952CE-D53C-4DC1-B5BE-C81EA33C9570}"/>
              </a:ext>
            </a:extLst>
          </p:cNvPr>
          <p:cNvGrpSpPr/>
          <p:nvPr/>
        </p:nvGrpSpPr>
        <p:grpSpPr>
          <a:xfrm>
            <a:off x="485058" y="12517460"/>
            <a:ext cx="14459725" cy="3906449"/>
            <a:chOff x="485058" y="12517460"/>
            <a:chExt cx="14459725" cy="3906449"/>
          </a:xfrm>
        </p:grpSpPr>
        <p:grpSp>
          <p:nvGrpSpPr>
            <p:cNvPr id="477" name="グループ化 476">
              <a:extLst>
                <a:ext uri="{FF2B5EF4-FFF2-40B4-BE49-F238E27FC236}">
                  <a16:creationId xmlns:a16="http://schemas.microsoft.com/office/drawing/2014/main" id="{4DE8621F-62B0-4687-8530-81704E8EEDD5}"/>
                </a:ext>
              </a:extLst>
            </p:cNvPr>
            <p:cNvGrpSpPr/>
            <p:nvPr/>
          </p:nvGrpSpPr>
          <p:grpSpPr>
            <a:xfrm>
              <a:off x="13684217" y="13774065"/>
              <a:ext cx="1040263" cy="2249940"/>
              <a:chOff x="5851418" y="13596391"/>
              <a:chExt cx="1040263" cy="2249940"/>
            </a:xfrm>
          </p:grpSpPr>
          <p:sp>
            <p:nvSpPr>
              <p:cNvPr id="478" name="直方体 477">
                <a:extLst>
                  <a:ext uri="{FF2B5EF4-FFF2-40B4-BE49-F238E27FC236}">
                    <a16:creationId xmlns:a16="http://schemas.microsoft.com/office/drawing/2014/main" id="{D1A5CC40-9F20-464A-92AB-F9FA30FC2FCB}"/>
                  </a:ext>
                </a:extLst>
              </p:cNvPr>
              <p:cNvSpPr/>
              <p:nvPr/>
            </p:nvSpPr>
            <p:spPr>
              <a:xfrm rot="16200000">
                <a:off x="5246580" y="14201229"/>
                <a:ext cx="2249940" cy="1040263"/>
              </a:xfrm>
              <a:prstGeom prst="cube">
                <a:avLst>
                  <a:gd name="adj" fmla="val 82297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79" name="直線コネクタ 478">
                <a:extLst>
                  <a:ext uri="{FF2B5EF4-FFF2-40B4-BE49-F238E27FC236}">
                    <a16:creationId xmlns:a16="http://schemas.microsoft.com/office/drawing/2014/main" id="{767B3386-7176-4109-857F-B1EA6CA29972}"/>
                  </a:ext>
                </a:extLst>
              </p:cNvPr>
              <p:cNvCxnSpPr>
                <a:cxnSpLocks/>
                <a:stCxn id="478" idx="1"/>
              </p:cNvCxnSpPr>
              <p:nvPr/>
            </p:nvCxnSpPr>
            <p:spPr>
              <a:xfrm flipH="1" flipV="1">
                <a:off x="6332445" y="14078392"/>
                <a:ext cx="375078" cy="1071023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0" name="直線コネクタ 479">
                <a:extLst>
                  <a:ext uri="{FF2B5EF4-FFF2-40B4-BE49-F238E27FC236}">
                    <a16:creationId xmlns:a16="http://schemas.microsoft.com/office/drawing/2014/main" id="{934CF6E5-35DE-49F3-BE7A-96466A1BFE0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517303" y="14280121"/>
                <a:ext cx="209430" cy="564277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1" name="直線コネクタ 480">
                <a:extLst>
                  <a:ext uri="{FF2B5EF4-FFF2-40B4-BE49-F238E27FC236}">
                    <a16:creationId xmlns:a16="http://schemas.microsoft.com/office/drawing/2014/main" id="{8AB9FFDF-4369-4251-BBC3-2DAD19A5F7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171575" y="13924118"/>
                <a:ext cx="532408" cy="1619552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直線コネクタ 481">
                <a:extLst>
                  <a:ext uri="{FF2B5EF4-FFF2-40B4-BE49-F238E27FC236}">
                    <a16:creationId xmlns:a16="http://schemas.microsoft.com/office/drawing/2014/main" id="{7A1B3A5B-7948-464F-9A3F-888B5803360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981858" y="13736778"/>
                <a:ext cx="685114" cy="2068277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3" name="直線コネクタ 482">
                <a:extLst>
                  <a:ext uri="{FF2B5EF4-FFF2-40B4-BE49-F238E27FC236}">
                    <a16:creationId xmlns:a16="http://schemas.microsoft.com/office/drawing/2014/main" id="{67E3E357-4B7C-4BBF-991A-B3130A2D1C6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64830" y="13815862"/>
                <a:ext cx="589124" cy="1771330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直線コネクタ 483">
                <a:extLst>
                  <a:ext uri="{FF2B5EF4-FFF2-40B4-BE49-F238E27FC236}">
                    <a16:creationId xmlns:a16="http://schemas.microsoft.com/office/drawing/2014/main" id="{DB48594D-4810-476A-A431-5A38540067F5}"/>
                  </a:ext>
                </a:extLst>
              </p:cNvPr>
              <p:cNvCxnSpPr>
                <a:cxnSpLocks/>
                <a:endCxn id="478" idx="0"/>
              </p:cNvCxnSpPr>
              <p:nvPr/>
            </p:nvCxnSpPr>
            <p:spPr>
              <a:xfrm flipH="1" flipV="1">
                <a:off x="5851420" y="14293308"/>
                <a:ext cx="297406" cy="986083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5" name="直線コネクタ 484">
                <a:extLst>
                  <a:ext uri="{FF2B5EF4-FFF2-40B4-BE49-F238E27FC236}">
                    <a16:creationId xmlns:a16="http://schemas.microsoft.com/office/drawing/2014/main" id="{C00F42BE-14C0-48C9-A846-EC6795141E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64733" y="14794524"/>
                <a:ext cx="81515" cy="283040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4" name="直線矢印コネクタ 183">
              <a:extLst>
                <a:ext uri="{FF2B5EF4-FFF2-40B4-BE49-F238E27FC236}">
                  <a16:creationId xmlns:a16="http://schemas.microsoft.com/office/drawing/2014/main" id="{178EACBC-5F09-41DB-817C-3B4E482C480D}"/>
                </a:ext>
              </a:extLst>
            </p:cNvPr>
            <p:cNvCxnSpPr>
              <a:cxnSpLocks/>
            </p:cNvCxnSpPr>
            <p:nvPr/>
          </p:nvCxnSpPr>
          <p:spPr>
            <a:xfrm>
              <a:off x="4524161" y="14528529"/>
              <a:ext cx="3110224" cy="59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グループ化 62">
              <a:extLst>
                <a:ext uri="{FF2B5EF4-FFF2-40B4-BE49-F238E27FC236}">
                  <a16:creationId xmlns:a16="http://schemas.microsoft.com/office/drawing/2014/main" id="{E89A52EB-64A2-4F52-9861-E7783B619CA2}"/>
                </a:ext>
              </a:extLst>
            </p:cNvPr>
            <p:cNvGrpSpPr/>
            <p:nvPr/>
          </p:nvGrpSpPr>
          <p:grpSpPr>
            <a:xfrm>
              <a:off x="5851418" y="13596391"/>
              <a:ext cx="1040263" cy="2249940"/>
              <a:chOff x="5851418" y="13596391"/>
              <a:chExt cx="1040263" cy="2249940"/>
            </a:xfrm>
          </p:grpSpPr>
          <p:sp>
            <p:nvSpPr>
              <p:cNvPr id="185" name="直方体 184">
                <a:extLst>
                  <a:ext uri="{FF2B5EF4-FFF2-40B4-BE49-F238E27FC236}">
                    <a16:creationId xmlns:a16="http://schemas.microsoft.com/office/drawing/2014/main" id="{B0A20FA5-5BCB-4203-99AE-FFC46B400BAD}"/>
                  </a:ext>
                </a:extLst>
              </p:cNvPr>
              <p:cNvSpPr/>
              <p:nvPr/>
            </p:nvSpPr>
            <p:spPr>
              <a:xfrm rot="16200000">
                <a:off x="5246580" y="14201229"/>
                <a:ext cx="2249940" cy="1040263"/>
              </a:xfrm>
              <a:prstGeom prst="cube">
                <a:avLst>
                  <a:gd name="adj" fmla="val 82297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6" name="直線コネクタ 185">
                <a:extLst>
                  <a:ext uri="{FF2B5EF4-FFF2-40B4-BE49-F238E27FC236}">
                    <a16:creationId xmlns:a16="http://schemas.microsoft.com/office/drawing/2014/main" id="{A09C5CE9-726A-450A-BEB0-80DDBE817B79}"/>
                  </a:ext>
                </a:extLst>
              </p:cNvPr>
              <p:cNvCxnSpPr>
                <a:cxnSpLocks/>
                <a:stCxn id="185" idx="1"/>
              </p:cNvCxnSpPr>
              <p:nvPr/>
            </p:nvCxnSpPr>
            <p:spPr>
              <a:xfrm flipH="1" flipV="1">
                <a:off x="6332445" y="14078392"/>
                <a:ext cx="375078" cy="1071023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線コネクタ 187">
                <a:extLst>
                  <a:ext uri="{FF2B5EF4-FFF2-40B4-BE49-F238E27FC236}">
                    <a16:creationId xmlns:a16="http://schemas.microsoft.com/office/drawing/2014/main" id="{727A2346-C665-4926-88AC-71D4409EAC4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517303" y="14280121"/>
                <a:ext cx="209430" cy="564277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直線コネクタ 188">
                <a:extLst>
                  <a:ext uri="{FF2B5EF4-FFF2-40B4-BE49-F238E27FC236}">
                    <a16:creationId xmlns:a16="http://schemas.microsoft.com/office/drawing/2014/main" id="{4A4393E2-8ECA-45F3-AB7A-5119303D0C4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171575" y="13924118"/>
                <a:ext cx="532408" cy="1619552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直線コネクタ 189">
                <a:extLst>
                  <a:ext uri="{FF2B5EF4-FFF2-40B4-BE49-F238E27FC236}">
                    <a16:creationId xmlns:a16="http://schemas.microsoft.com/office/drawing/2014/main" id="{DE0B0C41-22D1-465F-A7D7-C773FC793A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981858" y="13736778"/>
                <a:ext cx="685114" cy="2068277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直線コネクタ 191">
                <a:extLst>
                  <a:ext uri="{FF2B5EF4-FFF2-40B4-BE49-F238E27FC236}">
                    <a16:creationId xmlns:a16="http://schemas.microsoft.com/office/drawing/2014/main" id="{3EF3BF25-FAF3-498E-B13E-6FCF5EF57B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64830" y="13815862"/>
                <a:ext cx="589124" cy="1771330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直線コネクタ 192">
                <a:extLst>
                  <a:ext uri="{FF2B5EF4-FFF2-40B4-BE49-F238E27FC236}">
                    <a16:creationId xmlns:a16="http://schemas.microsoft.com/office/drawing/2014/main" id="{F0E121D2-64AF-4459-94F0-E86AB097E74D}"/>
                  </a:ext>
                </a:extLst>
              </p:cNvPr>
              <p:cNvCxnSpPr>
                <a:cxnSpLocks/>
                <a:endCxn id="185" idx="0"/>
              </p:cNvCxnSpPr>
              <p:nvPr/>
            </p:nvCxnSpPr>
            <p:spPr>
              <a:xfrm flipH="1" flipV="1">
                <a:off x="5851420" y="14293308"/>
                <a:ext cx="297406" cy="986083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直線コネクタ 193">
                <a:extLst>
                  <a:ext uri="{FF2B5EF4-FFF2-40B4-BE49-F238E27FC236}">
                    <a16:creationId xmlns:a16="http://schemas.microsoft.com/office/drawing/2014/main" id="{9A828F0E-F20D-456F-A8D3-1B5C9494EB8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64733" y="14794524"/>
                <a:ext cx="81515" cy="283040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7" name="直線矢印コネクタ 196">
              <a:extLst>
                <a:ext uri="{FF2B5EF4-FFF2-40B4-BE49-F238E27FC236}">
                  <a16:creationId xmlns:a16="http://schemas.microsoft.com/office/drawing/2014/main" id="{97B92436-B503-43A1-ACFE-17186AE5C58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058" y="14510155"/>
              <a:ext cx="2918590" cy="2033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8" name="グループ化 197">
              <a:extLst>
                <a:ext uri="{FF2B5EF4-FFF2-40B4-BE49-F238E27FC236}">
                  <a16:creationId xmlns:a16="http://schemas.microsoft.com/office/drawing/2014/main" id="{CD55E26E-48DD-4878-A029-85D2239ABD6C}"/>
                </a:ext>
              </a:extLst>
            </p:cNvPr>
            <p:cNvGrpSpPr/>
            <p:nvPr/>
          </p:nvGrpSpPr>
          <p:grpSpPr>
            <a:xfrm>
              <a:off x="752137" y="13560052"/>
              <a:ext cx="676217" cy="1887344"/>
              <a:chOff x="1476293" y="2397802"/>
              <a:chExt cx="842839" cy="2774021"/>
            </a:xfrm>
          </p:grpSpPr>
          <p:cxnSp>
            <p:nvCxnSpPr>
              <p:cNvPr id="284" name="直線コネクタ 283">
                <a:extLst>
                  <a:ext uri="{FF2B5EF4-FFF2-40B4-BE49-F238E27FC236}">
                    <a16:creationId xmlns:a16="http://schemas.microsoft.com/office/drawing/2014/main" id="{06266B50-92C6-45D5-B92A-6ABC32C40D2D}"/>
                  </a:ext>
                </a:extLst>
              </p:cNvPr>
              <p:cNvCxnSpPr>
                <a:cxnSpLocks/>
                <a:stCxn id="285" idx="4"/>
              </p:cNvCxnSpPr>
              <p:nvPr/>
            </p:nvCxnSpPr>
            <p:spPr>
              <a:xfrm flipH="1" flipV="1">
                <a:off x="1885786" y="2429194"/>
                <a:ext cx="11927" cy="274262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5" name="楕円 284">
                <a:extLst>
                  <a:ext uri="{FF2B5EF4-FFF2-40B4-BE49-F238E27FC236}">
                    <a16:creationId xmlns:a16="http://schemas.microsoft.com/office/drawing/2014/main" id="{C47984B1-8CEC-4D6C-9F4C-D8797F93F53F}"/>
                  </a:ext>
                </a:extLst>
              </p:cNvPr>
              <p:cNvSpPr/>
              <p:nvPr/>
            </p:nvSpPr>
            <p:spPr>
              <a:xfrm>
                <a:off x="1476293" y="2397802"/>
                <a:ext cx="842839" cy="277402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289" name="直線矢印コネクタ 288">
                <a:extLst>
                  <a:ext uri="{FF2B5EF4-FFF2-40B4-BE49-F238E27FC236}">
                    <a16:creationId xmlns:a16="http://schemas.microsoft.com/office/drawing/2014/main" id="{72A36E54-21C7-4294-8CA0-73F83554A73B}"/>
                  </a:ext>
                </a:extLst>
              </p:cNvPr>
              <p:cNvCxnSpPr>
                <a:cxnSpLocks/>
                <a:endCxn id="285" idx="0"/>
              </p:cNvCxnSpPr>
              <p:nvPr/>
            </p:nvCxnSpPr>
            <p:spPr>
              <a:xfrm flipV="1">
                <a:off x="1885788" y="2397802"/>
                <a:ext cx="11927" cy="1387027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9" name="グループ化 198">
              <a:extLst>
                <a:ext uri="{FF2B5EF4-FFF2-40B4-BE49-F238E27FC236}">
                  <a16:creationId xmlns:a16="http://schemas.microsoft.com/office/drawing/2014/main" id="{A03D7032-2E2A-4C89-BFDE-DEF002E7BEDD}"/>
                </a:ext>
              </a:extLst>
            </p:cNvPr>
            <p:cNvGrpSpPr/>
            <p:nvPr/>
          </p:nvGrpSpPr>
          <p:grpSpPr>
            <a:xfrm>
              <a:off x="3981225" y="13551008"/>
              <a:ext cx="977900" cy="2007191"/>
              <a:chOff x="7975502" y="2221650"/>
              <a:chExt cx="1218857" cy="2950173"/>
            </a:xfrm>
          </p:grpSpPr>
          <p:grpSp>
            <p:nvGrpSpPr>
              <p:cNvPr id="265" name="グループ化 264">
                <a:extLst>
                  <a:ext uri="{FF2B5EF4-FFF2-40B4-BE49-F238E27FC236}">
                    <a16:creationId xmlns:a16="http://schemas.microsoft.com/office/drawing/2014/main" id="{61E62D6F-8617-4DA8-BDB0-310041C434D8}"/>
                  </a:ext>
                </a:extLst>
              </p:cNvPr>
              <p:cNvGrpSpPr/>
              <p:nvPr/>
            </p:nvGrpSpPr>
            <p:grpSpPr>
              <a:xfrm>
                <a:off x="7975502" y="2221650"/>
                <a:ext cx="1218857" cy="2950173"/>
                <a:chOff x="9494201" y="2221642"/>
                <a:chExt cx="1218857" cy="2950173"/>
              </a:xfrm>
            </p:grpSpPr>
            <p:sp>
              <p:nvSpPr>
                <p:cNvPr id="267" name="楕円 266">
                  <a:extLst>
                    <a:ext uri="{FF2B5EF4-FFF2-40B4-BE49-F238E27FC236}">
                      <a16:creationId xmlns:a16="http://schemas.microsoft.com/office/drawing/2014/main" id="{D379C917-1355-4285-8209-C2DE0B19A238}"/>
                    </a:ext>
                  </a:extLst>
                </p:cNvPr>
                <p:cNvSpPr/>
                <p:nvPr/>
              </p:nvSpPr>
              <p:spPr>
                <a:xfrm>
                  <a:off x="9870219" y="2397802"/>
                  <a:ext cx="842839" cy="2774013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282" name="直線矢印コネクタ 281">
                  <a:extLst>
                    <a:ext uri="{FF2B5EF4-FFF2-40B4-BE49-F238E27FC236}">
                      <a16:creationId xmlns:a16="http://schemas.microsoft.com/office/drawing/2014/main" id="{79868287-41AD-4D7A-B4BA-6B0AA027C431}"/>
                    </a:ext>
                  </a:extLst>
                </p:cNvPr>
                <p:cNvCxnSpPr>
                  <a:endCxn id="267" idx="1"/>
                </p:cNvCxnSpPr>
                <p:nvPr/>
              </p:nvCxnSpPr>
              <p:spPr>
                <a:xfrm flipH="1" flipV="1">
                  <a:off x="9993650" y="2804047"/>
                  <a:ext cx="319192" cy="980774"/>
                </a:xfrm>
                <a:prstGeom prst="straightConnector1">
                  <a:avLst/>
                </a:prstGeom>
                <a:ln w="381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3" name="矢印: 上カーブ 282">
                  <a:extLst>
                    <a:ext uri="{FF2B5EF4-FFF2-40B4-BE49-F238E27FC236}">
                      <a16:creationId xmlns:a16="http://schemas.microsoft.com/office/drawing/2014/main" id="{9E752B24-2BD4-42A0-80FB-47EB14D34C93}"/>
                    </a:ext>
                  </a:extLst>
                </p:cNvPr>
                <p:cNvSpPr/>
                <p:nvPr/>
              </p:nvSpPr>
              <p:spPr>
                <a:xfrm rot="8151208">
                  <a:off x="9494201" y="2221642"/>
                  <a:ext cx="745445" cy="432658"/>
                </a:xfrm>
                <a:prstGeom prst="curvedUpArrow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266" name="直線コネクタ 265">
                <a:extLst>
                  <a:ext uri="{FF2B5EF4-FFF2-40B4-BE49-F238E27FC236}">
                    <a16:creationId xmlns:a16="http://schemas.microsoft.com/office/drawing/2014/main" id="{66873D7E-E738-4E02-AA8E-DBDE99462D16}"/>
                  </a:ext>
                </a:extLst>
              </p:cNvPr>
              <p:cNvCxnSpPr>
                <a:cxnSpLocks/>
                <a:stCxn id="267" idx="4"/>
                <a:endCxn id="267" idx="0"/>
              </p:cNvCxnSpPr>
              <p:nvPr/>
            </p:nvCxnSpPr>
            <p:spPr>
              <a:xfrm flipV="1">
                <a:off x="8772940" y="2397810"/>
                <a:ext cx="0" cy="277401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0" name="正方形/長方形 199">
              <a:extLst>
                <a:ext uri="{FF2B5EF4-FFF2-40B4-BE49-F238E27FC236}">
                  <a16:creationId xmlns:a16="http://schemas.microsoft.com/office/drawing/2014/main" id="{AA04C232-DA69-4A03-9241-E5A86ACBD43B}"/>
                </a:ext>
              </a:extLst>
            </p:cNvPr>
            <p:cNvSpPr/>
            <p:nvPr/>
          </p:nvSpPr>
          <p:spPr>
            <a:xfrm>
              <a:off x="3502086" y="13401092"/>
              <a:ext cx="1741052" cy="22499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1" name="楕円 200">
              <a:extLst>
                <a:ext uri="{FF2B5EF4-FFF2-40B4-BE49-F238E27FC236}">
                  <a16:creationId xmlns:a16="http://schemas.microsoft.com/office/drawing/2014/main" id="{F3CC9B17-A946-439B-8188-14936ECAC97C}"/>
                </a:ext>
              </a:extLst>
            </p:cNvPr>
            <p:cNvSpPr/>
            <p:nvPr/>
          </p:nvSpPr>
          <p:spPr>
            <a:xfrm>
              <a:off x="4185343" y="13677151"/>
              <a:ext cx="676217" cy="188733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2" name="直線コネクタ 201">
              <a:extLst>
                <a:ext uri="{FF2B5EF4-FFF2-40B4-BE49-F238E27FC236}">
                  <a16:creationId xmlns:a16="http://schemas.microsoft.com/office/drawing/2014/main" id="{BF2B1A9C-56BF-41D7-9436-789FBCF4B9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30792" y="14603110"/>
              <a:ext cx="8805" cy="94056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線矢印コネクタ 202">
              <a:extLst>
                <a:ext uri="{FF2B5EF4-FFF2-40B4-BE49-F238E27FC236}">
                  <a16:creationId xmlns:a16="http://schemas.microsoft.com/office/drawing/2014/main" id="{5ED60ABB-306C-4419-B9D3-84AC11779CDC}"/>
                </a:ext>
              </a:extLst>
            </p:cNvPr>
            <p:cNvCxnSpPr>
              <a:cxnSpLocks/>
            </p:cNvCxnSpPr>
            <p:nvPr/>
          </p:nvCxnSpPr>
          <p:spPr>
            <a:xfrm>
              <a:off x="3065297" y="14526065"/>
              <a:ext cx="3110224" cy="59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線矢印コネクタ 203">
              <a:extLst>
                <a:ext uri="{FF2B5EF4-FFF2-40B4-BE49-F238E27FC236}">
                  <a16:creationId xmlns:a16="http://schemas.microsoft.com/office/drawing/2014/main" id="{4B1E16F5-50FE-4129-AC95-9CCCF557316D}"/>
                </a:ext>
              </a:extLst>
            </p:cNvPr>
            <p:cNvCxnSpPr>
              <a:cxnSpLocks/>
              <a:endCxn id="201" idx="1"/>
            </p:cNvCxnSpPr>
            <p:nvPr/>
          </p:nvCxnSpPr>
          <p:spPr>
            <a:xfrm flipH="1" flipV="1">
              <a:off x="4284372" y="13953544"/>
              <a:ext cx="246420" cy="556212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直方体 204">
              <a:extLst>
                <a:ext uri="{FF2B5EF4-FFF2-40B4-BE49-F238E27FC236}">
                  <a16:creationId xmlns:a16="http://schemas.microsoft.com/office/drawing/2014/main" id="{ECD59B72-AC29-4A1C-AB1C-7B41CBCE24DC}"/>
                </a:ext>
              </a:extLst>
            </p:cNvPr>
            <p:cNvSpPr/>
            <p:nvPr/>
          </p:nvSpPr>
          <p:spPr>
            <a:xfrm>
              <a:off x="2066543" y="13496174"/>
              <a:ext cx="902842" cy="2086539"/>
            </a:xfrm>
            <a:prstGeom prst="cube">
              <a:avLst>
                <a:gd name="adj" fmla="val 69256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6" name="直方体 205">
              <a:extLst>
                <a:ext uri="{FF2B5EF4-FFF2-40B4-BE49-F238E27FC236}">
                  <a16:creationId xmlns:a16="http://schemas.microsoft.com/office/drawing/2014/main" id="{894F8BD9-C54E-4CCF-9BC4-59D67926CD31}"/>
                </a:ext>
              </a:extLst>
            </p:cNvPr>
            <p:cNvSpPr/>
            <p:nvPr/>
          </p:nvSpPr>
          <p:spPr>
            <a:xfrm>
              <a:off x="2370610" y="13495664"/>
              <a:ext cx="902842" cy="2084304"/>
            </a:xfrm>
            <a:prstGeom prst="cube">
              <a:avLst>
                <a:gd name="adj" fmla="val 67990"/>
              </a:avLst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7" name="テキスト ボックス 206">
              <a:extLst>
                <a:ext uri="{FF2B5EF4-FFF2-40B4-BE49-F238E27FC236}">
                  <a16:creationId xmlns:a16="http://schemas.microsoft.com/office/drawing/2014/main" id="{E26AAE7A-3F09-45AF-88B9-B2B1A2DC2B1F}"/>
                </a:ext>
              </a:extLst>
            </p:cNvPr>
            <p:cNvSpPr txBox="1"/>
            <p:nvPr/>
          </p:nvSpPr>
          <p:spPr>
            <a:xfrm>
              <a:off x="1359160" y="15851904"/>
              <a:ext cx="2683266" cy="4477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Magnetizition</a:t>
              </a:r>
              <a:endParaRPr kumimoji="1" lang="ja-JP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8" name="テキスト ボックス 207">
              <a:extLst>
                <a:ext uri="{FF2B5EF4-FFF2-40B4-BE49-F238E27FC236}">
                  <a16:creationId xmlns:a16="http://schemas.microsoft.com/office/drawing/2014/main" id="{1B46B9C3-AD6C-403F-A595-4989CC7791C8}"/>
                </a:ext>
              </a:extLst>
            </p:cNvPr>
            <p:cNvSpPr txBox="1"/>
            <p:nvPr/>
          </p:nvSpPr>
          <p:spPr>
            <a:xfrm>
              <a:off x="5158210" y="15836094"/>
              <a:ext cx="3370400" cy="4477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Polarization plate</a:t>
              </a:r>
              <a:endParaRPr kumimoji="1" lang="ja-JP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9" name="テキスト ボックス 208">
              <a:extLst>
                <a:ext uri="{FF2B5EF4-FFF2-40B4-BE49-F238E27FC236}">
                  <a16:creationId xmlns:a16="http://schemas.microsoft.com/office/drawing/2014/main" id="{FD19E662-7547-4051-B273-D6B95D9C0948}"/>
                </a:ext>
              </a:extLst>
            </p:cNvPr>
            <p:cNvSpPr txBox="1"/>
            <p:nvPr/>
          </p:nvSpPr>
          <p:spPr>
            <a:xfrm>
              <a:off x="3047898" y="12517460"/>
              <a:ext cx="273825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Faraday</a:t>
              </a:r>
              <a:r>
                <a:rPr kumimoji="1" lang="en-US" altLang="ja-JP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1" lang="en-US" altLang="ja-JP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effect</a:t>
              </a:r>
              <a:endParaRPr kumimoji="1" lang="ja-JP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9" name="直線矢印コネクタ 218">
              <a:extLst>
                <a:ext uri="{FF2B5EF4-FFF2-40B4-BE49-F238E27FC236}">
                  <a16:creationId xmlns:a16="http://schemas.microsoft.com/office/drawing/2014/main" id="{6ECEDC36-289E-4820-858F-F5BF4E0942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82957" y="14699803"/>
              <a:ext cx="2918590" cy="2033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線コネクタ 219">
              <a:extLst>
                <a:ext uri="{FF2B5EF4-FFF2-40B4-BE49-F238E27FC236}">
                  <a16:creationId xmlns:a16="http://schemas.microsoft.com/office/drawing/2014/main" id="{661CE07E-8002-45DD-BE66-06B67A9B4929}"/>
                </a:ext>
              </a:extLst>
            </p:cNvPr>
            <p:cNvCxnSpPr>
              <a:cxnSpLocks/>
              <a:stCxn id="221" idx="4"/>
            </p:cNvCxnSpPr>
            <p:nvPr/>
          </p:nvCxnSpPr>
          <p:spPr>
            <a:xfrm flipH="1" flipV="1">
              <a:off x="8978578" y="13771056"/>
              <a:ext cx="9567" cy="1865987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楕円 220">
              <a:extLst>
                <a:ext uri="{FF2B5EF4-FFF2-40B4-BE49-F238E27FC236}">
                  <a16:creationId xmlns:a16="http://schemas.microsoft.com/office/drawing/2014/main" id="{4F94997A-7EF3-4A2C-B2C9-A174FD3A7E97}"/>
                </a:ext>
              </a:extLst>
            </p:cNvPr>
            <p:cNvSpPr/>
            <p:nvPr/>
          </p:nvSpPr>
          <p:spPr>
            <a:xfrm>
              <a:off x="8650036" y="13749698"/>
              <a:ext cx="676217" cy="188734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23" name="直線矢印コネクタ 222">
              <a:extLst>
                <a:ext uri="{FF2B5EF4-FFF2-40B4-BE49-F238E27FC236}">
                  <a16:creationId xmlns:a16="http://schemas.microsoft.com/office/drawing/2014/main" id="{81ED4B70-679F-4631-87F9-857DA601FC8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970073" y="13749700"/>
              <a:ext cx="8502" cy="943680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4" name="グループ化 223">
              <a:extLst>
                <a:ext uri="{FF2B5EF4-FFF2-40B4-BE49-F238E27FC236}">
                  <a16:creationId xmlns:a16="http://schemas.microsoft.com/office/drawing/2014/main" id="{C0E35456-803C-4512-95D2-B4B60218FA19}"/>
                </a:ext>
              </a:extLst>
            </p:cNvPr>
            <p:cNvGrpSpPr/>
            <p:nvPr/>
          </p:nvGrpSpPr>
          <p:grpSpPr>
            <a:xfrm>
              <a:off x="11879124" y="13740656"/>
              <a:ext cx="977900" cy="2007193"/>
              <a:chOff x="9494201" y="2221642"/>
              <a:chExt cx="1218857" cy="2950173"/>
            </a:xfrm>
          </p:grpSpPr>
          <p:sp>
            <p:nvSpPr>
              <p:cNvPr id="262" name="楕円 261">
                <a:extLst>
                  <a:ext uri="{FF2B5EF4-FFF2-40B4-BE49-F238E27FC236}">
                    <a16:creationId xmlns:a16="http://schemas.microsoft.com/office/drawing/2014/main" id="{D88370C9-5776-4B23-BA25-1B24DB7C2644}"/>
                  </a:ext>
                </a:extLst>
              </p:cNvPr>
              <p:cNvSpPr/>
              <p:nvPr/>
            </p:nvSpPr>
            <p:spPr>
              <a:xfrm>
                <a:off x="9870219" y="2397802"/>
                <a:ext cx="842839" cy="277401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63" name="直線矢印コネクタ 262">
                <a:extLst>
                  <a:ext uri="{FF2B5EF4-FFF2-40B4-BE49-F238E27FC236}">
                    <a16:creationId xmlns:a16="http://schemas.microsoft.com/office/drawing/2014/main" id="{2904B31C-7A8E-46A0-934B-17C6B0390047}"/>
                  </a:ext>
                </a:extLst>
              </p:cNvPr>
              <p:cNvCxnSpPr>
                <a:endCxn id="262" idx="1"/>
              </p:cNvCxnSpPr>
              <p:nvPr/>
            </p:nvCxnSpPr>
            <p:spPr>
              <a:xfrm flipH="1" flipV="1">
                <a:off x="9993650" y="2804047"/>
                <a:ext cx="319192" cy="980774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4" name="矢印: 上カーブ 263">
                <a:extLst>
                  <a:ext uri="{FF2B5EF4-FFF2-40B4-BE49-F238E27FC236}">
                    <a16:creationId xmlns:a16="http://schemas.microsoft.com/office/drawing/2014/main" id="{E88E43AE-02A6-4143-B369-690B8A9FF745}"/>
                  </a:ext>
                </a:extLst>
              </p:cNvPr>
              <p:cNvSpPr/>
              <p:nvPr/>
            </p:nvSpPr>
            <p:spPr>
              <a:xfrm rot="8151208">
                <a:off x="9494201" y="2221642"/>
                <a:ext cx="745445" cy="432658"/>
              </a:xfrm>
              <a:prstGeom prst="curvedUpArrow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25" name="直線コネクタ 224">
              <a:extLst>
                <a:ext uri="{FF2B5EF4-FFF2-40B4-BE49-F238E27FC236}">
                  <a16:creationId xmlns:a16="http://schemas.microsoft.com/office/drawing/2014/main" id="{4D63BB3D-D44A-4473-8E03-8A5DA04D0872}"/>
                </a:ext>
              </a:extLst>
            </p:cNvPr>
            <p:cNvCxnSpPr>
              <a:cxnSpLocks/>
              <a:stCxn id="262" idx="4"/>
              <a:endCxn id="262" idx="0"/>
            </p:cNvCxnSpPr>
            <p:nvPr/>
          </p:nvCxnSpPr>
          <p:spPr>
            <a:xfrm flipV="1">
              <a:off x="12518915" y="13860509"/>
              <a:ext cx="0" cy="188734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正方形/長方形 225">
              <a:extLst>
                <a:ext uri="{FF2B5EF4-FFF2-40B4-BE49-F238E27FC236}">
                  <a16:creationId xmlns:a16="http://schemas.microsoft.com/office/drawing/2014/main" id="{07957D8A-B31E-4E16-B032-9710AA99D323}"/>
                </a:ext>
              </a:extLst>
            </p:cNvPr>
            <p:cNvSpPr/>
            <p:nvPr/>
          </p:nvSpPr>
          <p:spPr>
            <a:xfrm>
              <a:off x="11616706" y="13614473"/>
              <a:ext cx="1741049" cy="22499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7" name="楕円 226">
              <a:extLst>
                <a:ext uri="{FF2B5EF4-FFF2-40B4-BE49-F238E27FC236}">
                  <a16:creationId xmlns:a16="http://schemas.microsoft.com/office/drawing/2014/main" id="{DD20360C-B9BE-499A-9639-76E4D0BFBA9C}"/>
                </a:ext>
              </a:extLst>
            </p:cNvPr>
            <p:cNvSpPr/>
            <p:nvPr/>
          </p:nvSpPr>
          <p:spPr>
            <a:xfrm>
              <a:off x="12083245" y="13866796"/>
              <a:ext cx="676217" cy="188733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29" name="直線コネクタ 228">
              <a:extLst>
                <a:ext uri="{FF2B5EF4-FFF2-40B4-BE49-F238E27FC236}">
                  <a16:creationId xmlns:a16="http://schemas.microsoft.com/office/drawing/2014/main" id="{D1198D3D-A2A8-48E0-8469-C9BF6B2E8E26}"/>
                </a:ext>
              </a:extLst>
            </p:cNvPr>
            <p:cNvCxnSpPr>
              <a:cxnSpLocks/>
              <a:endCxn id="227" idx="0"/>
            </p:cNvCxnSpPr>
            <p:nvPr/>
          </p:nvCxnSpPr>
          <p:spPr>
            <a:xfrm flipH="1" flipV="1">
              <a:off x="12421354" y="13866796"/>
              <a:ext cx="8631" cy="1864472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直線矢印コネクタ 229">
              <a:extLst>
                <a:ext uri="{FF2B5EF4-FFF2-40B4-BE49-F238E27FC236}">
                  <a16:creationId xmlns:a16="http://schemas.microsoft.com/office/drawing/2014/main" id="{C95D56F9-817B-46C3-B163-68E35DF5E664}"/>
                </a:ext>
              </a:extLst>
            </p:cNvPr>
            <p:cNvCxnSpPr>
              <a:cxnSpLocks/>
            </p:cNvCxnSpPr>
            <p:nvPr/>
          </p:nvCxnSpPr>
          <p:spPr>
            <a:xfrm>
              <a:off x="10963199" y="14715713"/>
              <a:ext cx="3110224" cy="59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線矢印コネクタ 230">
              <a:extLst>
                <a:ext uri="{FF2B5EF4-FFF2-40B4-BE49-F238E27FC236}">
                  <a16:creationId xmlns:a16="http://schemas.microsoft.com/office/drawing/2014/main" id="{DCC86737-30ED-4A87-90D2-8592EE2553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174020" y="14749661"/>
              <a:ext cx="239365" cy="563977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" name="直方体 231">
              <a:extLst>
                <a:ext uri="{FF2B5EF4-FFF2-40B4-BE49-F238E27FC236}">
                  <a16:creationId xmlns:a16="http://schemas.microsoft.com/office/drawing/2014/main" id="{C5987B6B-7FF0-458E-BE1D-0298C521D742}"/>
                </a:ext>
              </a:extLst>
            </p:cNvPr>
            <p:cNvSpPr/>
            <p:nvPr/>
          </p:nvSpPr>
          <p:spPr>
            <a:xfrm>
              <a:off x="9949186" y="13693136"/>
              <a:ext cx="881970" cy="2078714"/>
            </a:xfrm>
            <a:prstGeom prst="cube">
              <a:avLst>
                <a:gd name="adj" fmla="val 67990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4" name="矢印: 上カーブ 233">
              <a:extLst>
                <a:ext uri="{FF2B5EF4-FFF2-40B4-BE49-F238E27FC236}">
                  <a16:creationId xmlns:a16="http://schemas.microsoft.com/office/drawing/2014/main" id="{FD6DE8A6-FEAE-46BE-8B71-85FD1D23C476}"/>
                </a:ext>
              </a:extLst>
            </p:cNvPr>
            <p:cNvSpPr/>
            <p:nvPr/>
          </p:nvSpPr>
          <p:spPr>
            <a:xfrm rot="10800000">
              <a:off x="3982359" y="13131678"/>
              <a:ext cx="936729" cy="526852"/>
            </a:xfrm>
            <a:prstGeom prst="curvedUpArrow">
              <a:avLst>
                <a:gd name="adj1" fmla="val 25000"/>
                <a:gd name="adj2" fmla="val 50000"/>
                <a:gd name="adj3" fmla="val 51534"/>
              </a:avLst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35" name="矢印: 上カーブ 234">
              <a:extLst>
                <a:ext uri="{FF2B5EF4-FFF2-40B4-BE49-F238E27FC236}">
                  <a16:creationId xmlns:a16="http://schemas.microsoft.com/office/drawing/2014/main" id="{4C46BC97-9F96-4DC6-B8E1-8A89027132E5}"/>
                </a:ext>
              </a:extLst>
            </p:cNvPr>
            <p:cNvSpPr/>
            <p:nvPr/>
          </p:nvSpPr>
          <p:spPr>
            <a:xfrm rot="10800000">
              <a:off x="11920297" y="13212941"/>
              <a:ext cx="936729" cy="526852"/>
            </a:xfrm>
            <a:prstGeom prst="curvedUpArrow">
              <a:avLst>
                <a:gd name="adj1" fmla="val 25000"/>
                <a:gd name="adj2" fmla="val 50000"/>
                <a:gd name="adj3" fmla="val 51534"/>
              </a:avLst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38" name="グループ化 237">
              <a:extLst>
                <a:ext uri="{FF2B5EF4-FFF2-40B4-BE49-F238E27FC236}">
                  <a16:creationId xmlns:a16="http://schemas.microsoft.com/office/drawing/2014/main" id="{661B682C-35E8-4C20-851C-C342C9EA4C9B}"/>
                </a:ext>
              </a:extLst>
            </p:cNvPr>
            <p:cNvGrpSpPr/>
            <p:nvPr/>
          </p:nvGrpSpPr>
          <p:grpSpPr>
            <a:xfrm>
              <a:off x="10241601" y="13693141"/>
              <a:ext cx="860468" cy="2378812"/>
              <a:chOff x="5072108" y="5225873"/>
              <a:chExt cx="283680" cy="1001043"/>
            </a:xfrm>
          </p:grpSpPr>
          <p:sp>
            <p:nvSpPr>
              <p:cNvPr id="258" name="直方体 257">
                <a:extLst>
                  <a:ext uri="{FF2B5EF4-FFF2-40B4-BE49-F238E27FC236}">
                    <a16:creationId xmlns:a16="http://schemas.microsoft.com/office/drawing/2014/main" id="{54B1D45A-14B3-4DD2-85B2-BA7B9A0F5EF1}"/>
                  </a:ext>
                </a:extLst>
              </p:cNvPr>
              <p:cNvSpPr/>
              <p:nvPr/>
            </p:nvSpPr>
            <p:spPr>
              <a:xfrm>
                <a:off x="5077905" y="5225873"/>
                <a:ext cx="277883" cy="874757"/>
              </a:xfrm>
              <a:prstGeom prst="cube">
                <a:avLst>
                  <a:gd name="adj" fmla="val 69065"/>
                </a:avLst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59" name="矢印: 右 258">
                <a:extLst>
                  <a:ext uri="{FF2B5EF4-FFF2-40B4-BE49-F238E27FC236}">
                    <a16:creationId xmlns:a16="http://schemas.microsoft.com/office/drawing/2014/main" id="{3B13E8EB-45E7-4E2E-ABAF-A5F7B5252AD9}"/>
                  </a:ext>
                </a:extLst>
              </p:cNvPr>
              <p:cNvSpPr/>
              <p:nvPr/>
            </p:nvSpPr>
            <p:spPr>
              <a:xfrm rot="5400000">
                <a:off x="5025069" y="5562761"/>
                <a:ext cx="172912" cy="78833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261" name="直線コネクタ 260">
                <a:extLst>
                  <a:ext uri="{FF2B5EF4-FFF2-40B4-BE49-F238E27FC236}">
                    <a16:creationId xmlns:a16="http://schemas.microsoft.com/office/drawing/2014/main" id="{7F4E32AE-6787-42E6-AAF8-BD49E2EDF9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5092" y="6026686"/>
                <a:ext cx="6007" cy="2002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0" name="テキスト ボックス 239">
              <a:extLst>
                <a:ext uri="{FF2B5EF4-FFF2-40B4-BE49-F238E27FC236}">
                  <a16:creationId xmlns:a16="http://schemas.microsoft.com/office/drawing/2014/main" id="{2F4A0127-561D-4FA9-BB40-8A996152FFC5}"/>
                </a:ext>
              </a:extLst>
            </p:cNvPr>
            <p:cNvSpPr txBox="1"/>
            <p:nvPr/>
          </p:nvSpPr>
          <p:spPr>
            <a:xfrm>
              <a:off x="10179038" y="15976198"/>
              <a:ext cx="1738201" cy="4477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Pressure</a:t>
              </a:r>
              <a:endParaRPr kumimoji="1" lang="ja-JP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2" name="テキスト ボックス 241">
              <a:extLst>
                <a:ext uri="{FF2B5EF4-FFF2-40B4-BE49-F238E27FC236}">
                  <a16:creationId xmlns:a16="http://schemas.microsoft.com/office/drawing/2014/main" id="{C1E2E007-9EC8-4ABD-A597-531E718E9E43}"/>
                </a:ext>
              </a:extLst>
            </p:cNvPr>
            <p:cNvSpPr txBox="1"/>
            <p:nvPr/>
          </p:nvSpPr>
          <p:spPr>
            <a:xfrm>
              <a:off x="6174945" y="12699485"/>
              <a:ext cx="1129980" cy="6272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ON</a:t>
              </a:r>
              <a:endParaRPr kumimoji="1" lang="ja-JP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3" name="テキスト ボックス 242">
              <a:extLst>
                <a:ext uri="{FF2B5EF4-FFF2-40B4-BE49-F238E27FC236}">
                  <a16:creationId xmlns:a16="http://schemas.microsoft.com/office/drawing/2014/main" id="{FB3A1E17-D180-4C5F-B21D-BE1A1DEA55AA}"/>
                </a:ext>
              </a:extLst>
            </p:cNvPr>
            <p:cNvSpPr txBox="1"/>
            <p:nvPr/>
          </p:nvSpPr>
          <p:spPr>
            <a:xfrm>
              <a:off x="13517437" y="12674433"/>
              <a:ext cx="1427346" cy="6272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OFF</a:t>
              </a:r>
              <a:endParaRPr kumimoji="1" lang="ja-JP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44" name="グループ化 243">
              <a:extLst>
                <a:ext uri="{FF2B5EF4-FFF2-40B4-BE49-F238E27FC236}">
                  <a16:creationId xmlns:a16="http://schemas.microsoft.com/office/drawing/2014/main" id="{F2C3B50F-CA51-4033-85CD-EDAED510D1F1}"/>
                </a:ext>
              </a:extLst>
            </p:cNvPr>
            <p:cNvGrpSpPr/>
            <p:nvPr/>
          </p:nvGrpSpPr>
          <p:grpSpPr>
            <a:xfrm>
              <a:off x="10533854" y="13693130"/>
              <a:ext cx="950116" cy="2087278"/>
              <a:chOff x="4909453" y="5225429"/>
              <a:chExt cx="313235" cy="878361"/>
            </a:xfrm>
          </p:grpSpPr>
          <p:sp>
            <p:nvSpPr>
              <p:cNvPr id="253" name="直方体 252">
                <a:extLst>
                  <a:ext uri="{FF2B5EF4-FFF2-40B4-BE49-F238E27FC236}">
                    <a16:creationId xmlns:a16="http://schemas.microsoft.com/office/drawing/2014/main" id="{78A43169-30D9-482F-A45A-914BB25C7C9F}"/>
                  </a:ext>
                </a:extLst>
              </p:cNvPr>
              <p:cNvSpPr/>
              <p:nvPr/>
            </p:nvSpPr>
            <p:spPr>
              <a:xfrm>
                <a:off x="4909453" y="5225429"/>
                <a:ext cx="313235" cy="878361"/>
              </a:xfrm>
              <a:prstGeom prst="cube">
                <a:avLst>
                  <a:gd name="adj" fmla="val 60915"/>
                </a:avLst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254" name="グループ化 253">
                <a:extLst>
                  <a:ext uri="{FF2B5EF4-FFF2-40B4-BE49-F238E27FC236}">
                    <a16:creationId xmlns:a16="http://schemas.microsoft.com/office/drawing/2014/main" id="{4708D338-B55A-4B4A-BA78-50BD8A514CDD}"/>
                  </a:ext>
                </a:extLst>
              </p:cNvPr>
              <p:cNvGrpSpPr/>
              <p:nvPr/>
            </p:nvGrpSpPr>
            <p:grpSpPr>
              <a:xfrm>
                <a:off x="4914182" y="5524967"/>
                <a:ext cx="116419" cy="477298"/>
                <a:chOff x="4914182" y="5524967"/>
                <a:chExt cx="116419" cy="477298"/>
              </a:xfrm>
            </p:grpSpPr>
            <p:sp>
              <p:nvSpPr>
                <p:cNvPr id="255" name="矢印: 右 254">
                  <a:extLst>
                    <a:ext uri="{FF2B5EF4-FFF2-40B4-BE49-F238E27FC236}">
                      <a16:creationId xmlns:a16="http://schemas.microsoft.com/office/drawing/2014/main" id="{63F3F4F7-7600-4E27-8A18-35F0DA762757}"/>
                    </a:ext>
                  </a:extLst>
                </p:cNvPr>
                <p:cNvSpPr/>
                <p:nvPr/>
              </p:nvSpPr>
              <p:spPr>
                <a:xfrm rot="2030222">
                  <a:off x="4914927" y="5524967"/>
                  <a:ext cx="115674" cy="75125"/>
                </a:xfrm>
                <a:prstGeom prst="rightArrow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6" name="矢印: 右 255">
                  <a:extLst>
                    <a:ext uri="{FF2B5EF4-FFF2-40B4-BE49-F238E27FC236}">
                      <a16:creationId xmlns:a16="http://schemas.microsoft.com/office/drawing/2014/main" id="{0C6D2CEB-E861-4DC5-8DEE-B85CC36F294A}"/>
                    </a:ext>
                  </a:extLst>
                </p:cNvPr>
                <p:cNvSpPr/>
                <p:nvPr/>
              </p:nvSpPr>
              <p:spPr>
                <a:xfrm rot="2268937">
                  <a:off x="4914182" y="5719856"/>
                  <a:ext cx="115674" cy="75125"/>
                </a:xfrm>
                <a:prstGeom prst="rightArrow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7" name="矢印: 右 256">
                  <a:extLst>
                    <a:ext uri="{FF2B5EF4-FFF2-40B4-BE49-F238E27FC236}">
                      <a16:creationId xmlns:a16="http://schemas.microsoft.com/office/drawing/2014/main" id="{0DA36545-E16B-4D64-84DB-5E4DFDC03591}"/>
                    </a:ext>
                  </a:extLst>
                </p:cNvPr>
                <p:cNvSpPr/>
                <p:nvPr/>
              </p:nvSpPr>
              <p:spPr>
                <a:xfrm rot="2378654">
                  <a:off x="4914927" y="5927140"/>
                  <a:ext cx="115674" cy="75125"/>
                </a:xfrm>
                <a:prstGeom prst="rightArrow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45" name="グループ化 244">
              <a:extLst>
                <a:ext uri="{FF2B5EF4-FFF2-40B4-BE49-F238E27FC236}">
                  <a16:creationId xmlns:a16="http://schemas.microsoft.com/office/drawing/2014/main" id="{A703300F-9B86-47A6-B43A-D036D9330C7E}"/>
                </a:ext>
              </a:extLst>
            </p:cNvPr>
            <p:cNvGrpSpPr/>
            <p:nvPr/>
          </p:nvGrpSpPr>
          <p:grpSpPr>
            <a:xfrm>
              <a:off x="2662679" y="13482005"/>
              <a:ext cx="1021114" cy="2506729"/>
              <a:chOff x="1455366" y="4455560"/>
              <a:chExt cx="336642" cy="1054873"/>
            </a:xfrm>
          </p:grpSpPr>
          <p:sp>
            <p:nvSpPr>
              <p:cNvPr id="246" name="直方体 245">
                <a:extLst>
                  <a:ext uri="{FF2B5EF4-FFF2-40B4-BE49-F238E27FC236}">
                    <a16:creationId xmlns:a16="http://schemas.microsoft.com/office/drawing/2014/main" id="{FD30AF08-8745-4F9A-B4CF-FFCE9429A099}"/>
                  </a:ext>
                </a:extLst>
              </p:cNvPr>
              <p:cNvSpPr/>
              <p:nvPr/>
            </p:nvSpPr>
            <p:spPr>
              <a:xfrm>
                <a:off x="1455366" y="4455560"/>
                <a:ext cx="336642" cy="882858"/>
              </a:xfrm>
              <a:prstGeom prst="cube">
                <a:avLst>
                  <a:gd name="adj" fmla="val 61753"/>
                </a:avLst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47" name="矢印: 右 246">
                <a:extLst>
                  <a:ext uri="{FF2B5EF4-FFF2-40B4-BE49-F238E27FC236}">
                    <a16:creationId xmlns:a16="http://schemas.microsoft.com/office/drawing/2014/main" id="{6D258A0A-152C-4F56-B42C-54BA46E6AB7D}"/>
                  </a:ext>
                </a:extLst>
              </p:cNvPr>
              <p:cNvSpPr/>
              <p:nvPr/>
            </p:nvSpPr>
            <p:spPr>
              <a:xfrm>
                <a:off x="1477405" y="4761094"/>
                <a:ext cx="115674" cy="75125"/>
              </a:xfrm>
              <a:prstGeom prst="rightArrow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48" name="矢印: 右 247">
                <a:extLst>
                  <a:ext uri="{FF2B5EF4-FFF2-40B4-BE49-F238E27FC236}">
                    <a16:creationId xmlns:a16="http://schemas.microsoft.com/office/drawing/2014/main" id="{09B3E1DF-67E3-46B2-B49D-9EFCDFEF5F6E}"/>
                  </a:ext>
                </a:extLst>
              </p:cNvPr>
              <p:cNvSpPr/>
              <p:nvPr/>
            </p:nvSpPr>
            <p:spPr>
              <a:xfrm>
                <a:off x="1477822" y="4946965"/>
                <a:ext cx="115674" cy="75125"/>
              </a:xfrm>
              <a:prstGeom prst="rightArrow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9" name="矢印: 右 248">
                <a:extLst>
                  <a:ext uri="{FF2B5EF4-FFF2-40B4-BE49-F238E27FC236}">
                    <a16:creationId xmlns:a16="http://schemas.microsoft.com/office/drawing/2014/main" id="{2C6017DD-8740-40BD-922E-FA996371AA1D}"/>
                  </a:ext>
                </a:extLst>
              </p:cNvPr>
              <p:cNvSpPr/>
              <p:nvPr/>
            </p:nvSpPr>
            <p:spPr>
              <a:xfrm>
                <a:off x="1477405" y="5126997"/>
                <a:ext cx="115674" cy="75125"/>
              </a:xfrm>
              <a:prstGeom prst="rightArrow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52" name="直線コネクタ 251">
                <a:extLst>
                  <a:ext uri="{FF2B5EF4-FFF2-40B4-BE49-F238E27FC236}">
                    <a16:creationId xmlns:a16="http://schemas.microsoft.com/office/drawing/2014/main" id="{DE17D953-2561-41A4-8CEF-7E75475B24ED}"/>
                  </a:ext>
                </a:extLst>
              </p:cNvPr>
              <p:cNvCxnSpPr>
                <a:cxnSpLocks/>
                <a:stCxn id="249" idx="2"/>
              </p:cNvCxnSpPr>
              <p:nvPr/>
            </p:nvCxnSpPr>
            <p:spPr>
              <a:xfrm flipH="1">
                <a:off x="1533117" y="5202122"/>
                <a:ext cx="20640" cy="30831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0" name="正方形/長方形 179">
              <a:extLst>
                <a:ext uri="{FF2B5EF4-FFF2-40B4-BE49-F238E27FC236}">
                  <a16:creationId xmlns:a16="http://schemas.microsoft.com/office/drawing/2014/main" id="{829CD270-DD01-43C2-8356-99B33286F9F1}"/>
                </a:ext>
              </a:extLst>
            </p:cNvPr>
            <p:cNvSpPr/>
            <p:nvPr/>
          </p:nvSpPr>
          <p:spPr>
            <a:xfrm flipV="1">
              <a:off x="6130799" y="12790571"/>
              <a:ext cx="940012" cy="47014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2" name="正方形/長方形 331">
              <a:extLst>
                <a:ext uri="{FF2B5EF4-FFF2-40B4-BE49-F238E27FC236}">
                  <a16:creationId xmlns:a16="http://schemas.microsoft.com/office/drawing/2014/main" id="{F9C5E6FE-33FA-41B6-9DD5-DB19A08694E0}"/>
                </a:ext>
              </a:extLst>
            </p:cNvPr>
            <p:cNvSpPr/>
            <p:nvPr/>
          </p:nvSpPr>
          <p:spPr>
            <a:xfrm flipV="1">
              <a:off x="13511775" y="12785696"/>
              <a:ext cx="1075346" cy="448670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6" name="矢印: 右 475">
              <a:extLst>
                <a:ext uri="{FF2B5EF4-FFF2-40B4-BE49-F238E27FC236}">
                  <a16:creationId xmlns:a16="http://schemas.microsoft.com/office/drawing/2014/main" id="{2A96BCBF-9377-420F-B845-4E2F6EBB5675}"/>
                </a:ext>
              </a:extLst>
            </p:cNvPr>
            <p:cNvSpPr/>
            <p:nvPr/>
          </p:nvSpPr>
          <p:spPr>
            <a:xfrm rot="16200000">
              <a:off x="10145149" y="15266239"/>
              <a:ext cx="410896" cy="23911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488" name="テキスト ボックス 487">
            <a:extLst>
              <a:ext uri="{FF2B5EF4-FFF2-40B4-BE49-F238E27FC236}">
                <a16:creationId xmlns:a16="http://schemas.microsoft.com/office/drawing/2014/main" id="{977F89DC-6A2B-42A8-A97A-0CEAE38A668A}"/>
              </a:ext>
            </a:extLst>
          </p:cNvPr>
          <p:cNvSpPr txBox="1"/>
          <p:nvPr/>
        </p:nvSpPr>
        <p:spPr>
          <a:xfrm>
            <a:off x="15388353" y="28585423"/>
            <a:ext cx="14765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ファラデー回転の変化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バッファー層の結晶化温度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610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650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℃の比較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90" name="表 18">
                <a:extLst>
                  <a:ext uri="{FF2B5EF4-FFF2-40B4-BE49-F238E27FC236}">
                    <a16:creationId xmlns:a16="http://schemas.microsoft.com/office/drawing/2014/main" id="{DDDA3216-E491-4960-B074-44241497316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9940587"/>
                  </p:ext>
                </p:extLst>
              </p:nvPr>
            </p:nvGraphicFramePr>
            <p:xfrm>
              <a:off x="15385430" y="30944956"/>
              <a:ext cx="6132920" cy="570630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05628">
                      <a:extLst>
                        <a:ext uri="{9D8B030D-6E8A-4147-A177-3AD203B41FA5}">
                          <a16:colId xmlns:a16="http://schemas.microsoft.com/office/drawing/2014/main" val="2892081251"/>
                        </a:ext>
                      </a:extLst>
                    </a:gridCol>
                    <a:gridCol w="4327292">
                      <a:extLst>
                        <a:ext uri="{9D8B030D-6E8A-4147-A177-3AD203B41FA5}">
                          <a16:colId xmlns:a16="http://schemas.microsoft.com/office/drawing/2014/main" val="603094173"/>
                        </a:ext>
                      </a:extLst>
                    </a:gridCol>
                  </a:tblGrid>
                  <a:tr h="15363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3200" i="0" dirty="0">
                              <a:latin typeface="+mn-lt"/>
                              <a:ea typeface="メイリオ" panose="020B0604030504040204" pitchFamily="50" charset="-128"/>
                            </a:rPr>
                            <a:t>温度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1" lang="en-US" altLang="ja-JP" sz="320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1" lang="en-US" altLang="ja-JP" sz="3200" b="0" i="0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kumimoji="1" lang="en-US" altLang="ja-JP" sz="3200" b="0" i="0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B</m:t>
                                  </m:r>
                                </m:sub>
                              </m:sSub>
                            </m:oMath>
                          </a14:m>
                          <a:endParaRPr kumimoji="1" lang="en-US" altLang="ja-JP" sz="3200" i="0" dirty="0">
                            <a:latin typeface="+mn-lt"/>
                            <a:ea typeface="メイリオ" panose="020B0604030504040204" pitchFamily="50" charset="-128"/>
                          </a:endParaRPr>
                        </a:p>
                        <a:p>
                          <a:pPr algn="ctr"/>
                          <a:r>
                            <a:rPr kumimoji="1" lang="en-US" altLang="ja-JP" sz="3200" i="0" dirty="0">
                              <a:latin typeface="+mn-lt"/>
                              <a:ea typeface="メイリオ" panose="020B0604030504040204" pitchFamily="50" charset="-128"/>
                            </a:rPr>
                            <a:t>[</a:t>
                          </a:r>
                          <a14:m>
                            <m:oMath xmlns:m="http://schemas.openxmlformats.org/officeDocument/2006/math">
                              <m:r>
                                <a:rPr kumimoji="1" lang="ja-JP" altLang="en-US" sz="3200" i="0" dirty="0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  <m:t>℃</m:t>
                              </m:r>
                            </m:oMath>
                          </a14:m>
                          <a:r>
                            <a:rPr kumimoji="1" lang="en-US" altLang="ja-JP" sz="3200" i="0" dirty="0">
                              <a:latin typeface="+mn-lt"/>
                              <a:ea typeface="メイリオ" panose="020B0604030504040204" pitchFamily="50" charset="-128"/>
                            </a:rPr>
                            <a:t>]</a:t>
                          </a:r>
                          <a:endParaRPr kumimoji="1" lang="ja-JP" altLang="en-US" sz="3200" i="0" dirty="0">
                            <a:latin typeface="+mn-lt"/>
                            <a:ea typeface="メイリオ" panose="020B0604030504040204" pitchFamily="50" charset="-12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3200" dirty="0">
                              <a:latin typeface="+mn-lt"/>
                              <a:ea typeface="メイリオ" panose="020B0604030504040204" pitchFamily="50" charset="-128"/>
                            </a:rPr>
                            <a:t>ファラデー回転角</a:t>
                          </a:r>
                          <a:r>
                            <a:rPr kumimoji="1" lang="en-US" altLang="ja-JP" sz="3200" dirty="0">
                              <a:latin typeface="+mn-lt"/>
                              <a:ea typeface="メイリオ" panose="020B0604030504040204" pitchFamily="50" charset="-128"/>
                            </a:rPr>
                            <a:t>[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kumimoji="1" lang="en-US" altLang="ja-JP" sz="3200" i="1" dirty="0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  <m:t>deg</m:t>
                              </m:r>
                              <m:r>
                                <a:rPr kumimoji="1" lang="en-US" altLang="ja-JP" sz="3200" i="1" dirty="0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  <m:t>/</m:t>
                              </m:r>
                              <m:r>
                                <m:rPr>
                                  <m:sty m:val="p"/>
                                </m:rPr>
                                <a:rPr kumimoji="1" lang="en-US" altLang="ja-JP" sz="3200" i="0" dirty="0" err="1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  <m:t>μm</m:t>
                              </m:r>
                            </m:oMath>
                          </a14:m>
                          <a:r>
                            <a:rPr kumimoji="1" lang="en-US" altLang="ja-JP" sz="3200" dirty="0">
                              <a:latin typeface="+mn-lt"/>
                              <a:ea typeface="メイリオ" panose="020B0604030504040204" pitchFamily="50" charset="-128"/>
                            </a:rPr>
                            <a:t>]</a:t>
                          </a:r>
                          <a:endParaRPr kumimoji="1" lang="ja-JP" altLang="en-US" sz="3200" dirty="0">
                            <a:latin typeface="+mn-lt"/>
                            <a:ea typeface="メイリオ" panose="020B0604030504040204" pitchFamily="50" charset="-12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72567243"/>
                      </a:ext>
                    </a:extLst>
                  </a:tr>
                  <a:tr h="83399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615[</m:t>
                                </m:r>
                                <m:r>
                                  <a:rPr kumimoji="1" lang="ja-JP" altLang="en-US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℃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kumimoji="1" lang="ja-JP" altLang="en-US" sz="3200" i="0" dirty="0">
                            <a:latin typeface="+mn-lt"/>
                            <a:ea typeface="メイリオ" panose="020B0604030504040204" pitchFamily="50" charset="-12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b="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2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.</m:t>
                                </m:r>
                                <m:r>
                                  <a:rPr kumimoji="1" lang="en-US" altLang="ja-JP" sz="3200" b="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47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deg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sz="3200" i="0" dirty="0" err="1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μm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kumimoji="1" lang="ja-JP" altLang="en-US" sz="3200" i="0" dirty="0">
                            <a:latin typeface="+mn-lt"/>
                            <a:ea typeface="メイリオ" panose="020B0604030504040204" pitchFamily="50" charset="-12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62445959"/>
                      </a:ext>
                    </a:extLst>
                  </a:tr>
                  <a:tr h="83399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620[</m:t>
                                </m:r>
                                <m:r>
                                  <a:rPr kumimoji="1" lang="ja-JP" altLang="en-US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℃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kumimoji="1" lang="ja-JP" altLang="en-US" sz="3200" i="0" dirty="0">
                            <a:latin typeface="+mn-lt"/>
                            <a:ea typeface="メイリオ" panose="020B0604030504040204" pitchFamily="50" charset="-12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b="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1.87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deg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sz="3200" i="0" dirty="0" err="1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μm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kumimoji="1" lang="ja-JP" altLang="en-US" sz="3200" i="0" dirty="0">
                            <a:latin typeface="+mn-lt"/>
                            <a:ea typeface="メイリオ" panose="020B0604030504040204" pitchFamily="50" charset="-12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10239404"/>
                      </a:ext>
                    </a:extLst>
                  </a:tr>
                  <a:tr h="83399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625[</m:t>
                                </m:r>
                                <m:r>
                                  <a:rPr kumimoji="1" lang="ja-JP" altLang="en-US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℃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kumimoji="1" lang="ja-JP" altLang="en-US" sz="3200" i="0" dirty="0">
                            <a:latin typeface="+mn-lt"/>
                            <a:ea typeface="メイリオ" panose="020B0604030504040204" pitchFamily="50" charset="-12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b="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7.53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deg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sz="3200" i="0" dirty="0" err="1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μm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kumimoji="1" lang="ja-JP" altLang="en-US" sz="3200" i="0" dirty="0">
                            <a:latin typeface="+mn-lt"/>
                            <a:ea typeface="メイリオ" panose="020B0604030504040204" pitchFamily="50" charset="-12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6559819"/>
                      </a:ext>
                    </a:extLst>
                  </a:tr>
                  <a:tr h="83399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630[</m:t>
                                </m:r>
                                <m:r>
                                  <a:rPr kumimoji="1" lang="ja-JP" altLang="en-US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℃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kumimoji="1" lang="ja-JP" altLang="en-US" sz="3200" i="0" dirty="0">
                            <a:latin typeface="+mn-lt"/>
                            <a:ea typeface="メイリオ" panose="020B0604030504040204" pitchFamily="50" charset="-12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2.</m:t>
                                </m:r>
                                <m:r>
                                  <a:rPr kumimoji="1" lang="en-US" altLang="ja-JP" sz="3200" b="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00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deg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sz="3200" i="0" dirty="0" err="1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μm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kumimoji="1" lang="ja-JP" altLang="en-US" sz="3200" i="0" dirty="0">
                            <a:latin typeface="+mn-lt"/>
                            <a:ea typeface="メイリオ" panose="020B0604030504040204" pitchFamily="50" charset="-12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10038745"/>
                      </a:ext>
                    </a:extLst>
                  </a:tr>
                  <a:tr h="83399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640[</m:t>
                                </m:r>
                                <m:r>
                                  <a:rPr kumimoji="1" lang="ja-JP" altLang="en-US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℃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kumimoji="1" lang="ja-JP" altLang="en-US" sz="3200" i="0" dirty="0">
                            <a:latin typeface="+mn-lt"/>
                            <a:ea typeface="メイリオ" panose="020B0604030504040204" pitchFamily="50" charset="-12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1.</m:t>
                                </m:r>
                                <m:r>
                                  <a:rPr kumimoji="1" lang="en-US" altLang="ja-JP" sz="3200" b="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33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deg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sz="3200" i="0" dirty="0" err="1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μm</m:t>
                                </m:r>
                                <m:r>
                                  <a:rPr kumimoji="1" lang="en-US" altLang="ja-JP" sz="3200" i="0" dirty="0" smtClean="0">
                                    <a:latin typeface="Cambria Math" panose="02040503050406030204" pitchFamily="18" charset="0"/>
                                    <a:ea typeface="メイリオ" panose="020B0604030504040204" pitchFamily="50" charset="-128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kumimoji="1" lang="ja-JP" altLang="en-US" sz="3200" i="0" dirty="0">
                            <a:latin typeface="+mn-lt"/>
                            <a:ea typeface="メイリオ" panose="020B0604030504040204" pitchFamily="50" charset="-12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538879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90" name="表 18">
                <a:extLst>
                  <a:ext uri="{FF2B5EF4-FFF2-40B4-BE49-F238E27FC236}">
                    <a16:creationId xmlns:a16="http://schemas.microsoft.com/office/drawing/2014/main" id="{DDDA3216-E491-4960-B074-44241497316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9940587"/>
                  </p:ext>
                </p:extLst>
              </p:nvPr>
            </p:nvGraphicFramePr>
            <p:xfrm>
              <a:off x="15385430" y="30944956"/>
              <a:ext cx="6132920" cy="570630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05628">
                      <a:extLst>
                        <a:ext uri="{9D8B030D-6E8A-4147-A177-3AD203B41FA5}">
                          <a16:colId xmlns:a16="http://schemas.microsoft.com/office/drawing/2014/main" val="2892081251"/>
                        </a:ext>
                      </a:extLst>
                    </a:gridCol>
                    <a:gridCol w="4327292">
                      <a:extLst>
                        <a:ext uri="{9D8B030D-6E8A-4147-A177-3AD203B41FA5}">
                          <a16:colId xmlns:a16="http://schemas.microsoft.com/office/drawing/2014/main" val="603094173"/>
                        </a:ext>
                      </a:extLst>
                    </a:gridCol>
                  </a:tblGrid>
                  <a:tr h="1536314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38"/>
                          <a:stretch>
                            <a:fillRect l="-338" t="-397" r="-240878" b="-2726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38"/>
                          <a:stretch>
                            <a:fillRect l="-41772" t="-397" r="-281" b="-2726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72567243"/>
                      </a:ext>
                    </a:extLst>
                  </a:tr>
                  <a:tr h="83399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38"/>
                          <a:stretch>
                            <a:fillRect l="-338" t="-184672" r="-240878" b="-4014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38"/>
                          <a:stretch>
                            <a:fillRect l="-41772" t="-184672" r="-281" b="-40146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62445959"/>
                      </a:ext>
                    </a:extLst>
                  </a:tr>
                  <a:tr h="83399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38"/>
                          <a:stretch>
                            <a:fillRect l="-338" t="-284672" r="-240878" b="-3014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38"/>
                          <a:stretch>
                            <a:fillRect l="-41772" t="-284672" r="-281" b="-30146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0239404"/>
                      </a:ext>
                    </a:extLst>
                  </a:tr>
                  <a:tr h="83399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38"/>
                          <a:stretch>
                            <a:fillRect l="-338" t="-384672" r="-240878" b="-2014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38"/>
                          <a:stretch>
                            <a:fillRect l="-41772" t="-384672" r="-281" b="-20146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559819"/>
                      </a:ext>
                    </a:extLst>
                  </a:tr>
                  <a:tr h="83399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38"/>
                          <a:stretch>
                            <a:fillRect l="-338" t="-484672" r="-240878" b="-1014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38"/>
                          <a:stretch>
                            <a:fillRect l="-41772" t="-484672" r="-281" b="-10146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10038745"/>
                      </a:ext>
                    </a:extLst>
                  </a:tr>
                  <a:tr h="83399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38"/>
                          <a:stretch>
                            <a:fillRect l="-338" t="-584672" r="-240878" b="-14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38"/>
                          <a:stretch>
                            <a:fillRect l="-41772" t="-584672" r="-281" b="-146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5388790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1" name="テキスト ボックス 490">
                <a:extLst>
                  <a:ext uri="{FF2B5EF4-FFF2-40B4-BE49-F238E27FC236}">
                    <a16:creationId xmlns:a16="http://schemas.microsoft.com/office/drawing/2014/main" id="{5A94861E-3000-4B81-880E-9D9A2D982FD7}"/>
                  </a:ext>
                </a:extLst>
              </p:cNvPr>
              <p:cNvSpPr txBox="1"/>
              <p:nvPr/>
            </p:nvSpPr>
            <p:spPr>
              <a:xfrm>
                <a:off x="15236573" y="29911929"/>
                <a:ext cx="6958325" cy="9541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28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Table.1 </a:t>
                </a:r>
                <a:r>
                  <a:rPr lang="ja-JP" altLang="en-US" sz="28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波長</a:t>
                </a:r>
                <a:r>
                  <a:rPr lang="en-US" altLang="ja-JP" sz="28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550</a:t>
                </a:r>
                <a:r>
                  <a:rPr lang="en-US" altLang="ja-JP" sz="28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nm</a:t>
                </a:r>
                <a:r>
                  <a:rPr lang="ja-JP" altLang="en-US" sz="28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での複合膜における</a:t>
                </a:r>
                <a:r>
                  <a:rPr lang="en-US" altLang="ja-JP" sz="28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BIG</a:t>
                </a:r>
                <a:r>
                  <a:rPr lang="ja-JP" altLang="en-US" sz="2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のファラデー回転角の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2800" b="0" i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800" b="0" i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B</m:t>
                        </m:r>
                      </m:sub>
                    </m:sSub>
                  </m:oMath>
                </a14:m>
                <a:r>
                  <a:rPr lang="ja-JP" altLang="en-US" sz="2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依存性</a:t>
                </a:r>
              </a:p>
            </p:txBody>
          </p:sp>
        </mc:Choice>
        <mc:Fallback>
          <p:sp>
            <p:nvSpPr>
              <p:cNvPr id="491" name="テキスト ボックス 490">
                <a:extLst>
                  <a:ext uri="{FF2B5EF4-FFF2-40B4-BE49-F238E27FC236}">
                    <a16:creationId xmlns:a16="http://schemas.microsoft.com/office/drawing/2014/main" id="{5A94861E-3000-4B81-880E-9D9A2D982F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6573" y="29911929"/>
                <a:ext cx="6958325" cy="954107"/>
              </a:xfrm>
              <a:prstGeom prst="rect">
                <a:avLst/>
              </a:prstGeom>
              <a:blipFill>
                <a:blip r:embed="rId39"/>
                <a:stretch>
                  <a:fillRect l="-1751" t="-7051" b="-18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2" name="テキスト ボックス 491">
            <a:extLst>
              <a:ext uri="{FF2B5EF4-FFF2-40B4-BE49-F238E27FC236}">
                <a16:creationId xmlns:a16="http://schemas.microsoft.com/office/drawing/2014/main" id="{8BCE6C41-A4C6-483F-9955-FBCC4A0FAA01}"/>
              </a:ext>
            </a:extLst>
          </p:cNvPr>
          <p:cNvSpPr txBox="1"/>
          <p:nvPr/>
        </p:nvSpPr>
        <p:spPr>
          <a:xfrm>
            <a:off x="15199045" y="25576512"/>
            <a:ext cx="164703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BIG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結晶化後は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500~900nm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付近でビスマス置換型ガーネット特有の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回転を示した。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93" name="グループ化 492">
            <a:extLst>
              <a:ext uri="{FF2B5EF4-FFF2-40B4-BE49-F238E27FC236}">
                <a16:creationId xmlns:a16="http://schemas.microsoft.com/office/drawing/2014/main" id="{40534E9A-1CD7-4004-8897-BB7357304DAC}"/>
              </a:ext>
            </a:extLst>
          </p:cNvPr>
          <p:cNvGrpSpPr/>
          <p:nvPr/>
        </p:nvGrpSpPr>
        <p:grpSpPr>
          <a:xfrm>
            <a:off x="15251519" y="26760912"/>
            <a:ext cx="13942046" cy="1545029"/>
            <a:chOff x="5976658" y="5797287"/>
            <a:chExt cx="13942046" cy="1545029"/>
          </a:xfrm>
        </p:grpSpPr>
        <p:sp>
          <p:nvSpPr>
            <p:cNvPr id="494" name="テキスト ボックス 493">
              <a:extLst>
                <a:ext uri="{FF2B5EF4-FFF2-40B4-BE49-F238E27FC236}">
                  <a16:creationId xmlns:a16="http://schemas.microsoft.com/office/drawing/2014/main" id="{47ECD03D-CDDE-4738-A61B-69789D155DFD}"/>
                </a:ext>
              </a:extLst>
            </p:cNvPr>
            <p:cNvSpPr txBox="1"/>
            <p:nvPr/>
          </p:nvSpPr>
          <p:spPr>
            <a:xfrm>
              <a:off x="5999605" y="5797287"/>
              <a:ext cx="30689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透過率</a:t>
              </a:r>
              <a:r>
                <a:rPr kumimoji="1" lang="en-US" altLang="ja-JP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95" name="テキスト ボックス 494">
              <a:extLst>
                <a:ext uri="{FF2B5EF4-FFF2-40B4-BE49-F238E27FC236}">
                  <a16:creationId xmlns:a16="http://schemas.microsoft.com/office/drawing/2014/main" id="{670CE0E0-3644-4DD7-BABC-A078373CD7B6}"/>
                </a:ext>
              </a:extLst>
            </p:cNvPr>
            <p:cNvSpPr txBox="1"/>
            <p:nvPr/>
          </p:nvSpPr>
          <p:spPr>
            <a:xfrm>
              <a:off x="5976658" y="6265098"/>
              <a:ext cx="1394204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32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900</a:t>
              </a:r>
              <a:r>
                <a:rPr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～</a:t>
              </a:r>
              <a:r>
                <a:rPr lang="en-US" altLang="ja-JP" sz="32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600nm</a:t>
              </a:r>
              <a:r>
                <a:rPr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付近までは高い光透過性を示し、</a:t>
              </a:r>
              <a:r>
                <a:rPr lang="en-US" altLang="ja-JP" sz="32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600nm</a:t>
              </a:r>
              <a:r>
                <a:rPr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以下では光吸収が</a:t>
              </a:r>
              <a:endPara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　大きくなる</a:t>
              </a:r>
              <a:r>
                <a:rPr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。</a:t>
              </a:r>
              <a:endPara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96" name="テキスト ボックス 495">
            <a:extLst>
              <a:ext uri="{FF2B5EF4-FFF2-40B4-BE49-F238E27FC236}">
                <a16:creationId xmlns:a16="http://schemas.microsoft.com/office/drawing/2014/main" id="{BD0F3296-D546-49DE-9FF4-0C1841C0D24F}"/>
              </a:ext>
            </a:extLst>
          </p:cNvPr>
          <p:cNvSpPr txBox="1"/>
          <p:nvPr/>
        </p:nvSpPr>
        <p:spPr>
          <a:xfrm>
            <a:off x="15270523" y="25025558"/>
            <a:ext cx="4286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ファラデー回転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97" name="図 496">
            <a:extLst>
              <a:ext uri="{FF2B5EF4-FFF2-40B4-BE49-F238E27FC236}">
                <a16:creationId xmlns:a16="http://schemas.microsoft.com/office/drawing/2014/main" id="{810D4C01-B08B-47F4-9C95-2611786153D2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21386342" y="29261008"/>
            <a:ext cx="9299262" cy="742758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98" name="テキスト ボックス 497">
                <a:extLst>
                  <a:ext uri="{FF2B5EF4-FFF2-40B4-BE49-F238E27FC236}">
                    <a16:creationId xmlns:a16="http://schemas.microsoft.com/office/drawing/2014/main" id="{7A678410-2FB2-4EF8-BADE-3A7B9E9D16AD}"/>
                  </a:ext>
                </a:extLst>
              </p:cNvPr>
              <p:cNvSpPr txBox="1"/>
              <p:nvPr/>
            </p:nvSpPr>
            <p:spPr>
              <a:xfrm>
                <a:off x="22926385" y="36490589"/>
                <a:ext cx="7000634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8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Fig.7 </a:t>
                </a:r>
                <a:r>
                  <a:rPr lang="ja-JP" altLang="en-US" sz="28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波長</a:t>
                </a:r>
                <a:r>
                  <a:rPr lang="en-US" altLang="ja-JP" sz="28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550nm</a:t>
                </a:r>
                <a:r>
                  <a:rPr lang="ja-JP" altLang="en-US" sz="28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での複合膜における</a:t>
                </a:r>
                <a:r>
                  <a:rPr lang="en-US" altLang="ja-JP" sz="28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BIG</a:t>
                </a:r>
              </a:p>
              <a:p>
                <a:r>
                  <a:rPr lang="ja-JP" altLang="en-US" sz="2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のファラデー回転角の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2800" b="0" i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800" b="0" i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B</m:t>
                        </m:r>
                      </m:sub>
                    </m:sSub>
                  </m:oMath>
                </a14:m>
                <a:r>
                  <a:rPr lang="ja-JP" altLang="en-US" sz="2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依存性</a:t>
                </a:r>
              </a:p>
            </p:txBody>
          </p:sp>
        </mc:Choice>
        <mc:Fallback>
          <p:sp>
            <p:nvSpPr>
              <p:cNvPr id="498" name="テキスト ボックス 497">
                <a:extLst>
                  <a:ext uri="{FF2B5EF4-FFF2-40B4-BE49-F238E27FC236}">
                    <a16:creationId xmlns:a16="http://schemas.microsoft.com/office/drawing/2014/main" id="{7A678410-2FB2-4EF8-BADE-3A7B9E9D16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26385" y="36490589"/>
                <a:ext cx="7000634" cy="954107"/>
              </a:xfrm>
              <a:prstGeom prst="rect">
                <a:avLst/>
              </a:prstGeom>
              <a:blipFill>
                <a:blip r:embed="rId41"/>
                <a:stretch>
                  <a:fillRect l="-1829" t="-7006" r="-348" b="-178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9" name="テキスト ボックス 498">
                <a:extLst>
                  <a:ext uri="{FF2B5EF4-FFF2-40B4-BE49-F238E27FC236}">
                    <a16:creationId xmlns:a16="http://schemas.microsoft.com/office/drawing/2014/main" id="{7F486B58-BCE7-4284-859C-3ED183FC47A5}"/>
                  </a:ext>
                </a:extLst>
              </p:cNvPr>
              <p:cNvSpPr txBox="1"/>
              <p:nvPr/>
            </p:nvSpPr>
            <p:spPr>
              <a:xfrm>
                <a:off x="15525035" y="37710865"/>
                <a:ext cx="1212216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3600" dirty="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3600" i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3600" i="0"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</m:sSub>
                  </m:oMath>
                </a14:m>
                <a:r>
                  <a:rPr lang="en-US" altLang="ja-JP" sz="3600" dirty="0"/>
                  <a:t>=</a:t>
                </a:r>
                <a14:m>
                  <m:oMath xmlns:m="http://schemas.openxmlformats.org/officeDocument/2006/math">
                    <m:r>
                      <a:rPr lang="en-US" altLang="ja-JP" sz="3600" i="0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625</m:t>
                    </m:r>
                    <m:r>
                      <a:rPr lang="ja-JP" altLang="ja-JP" sz="3600" i="0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℃</m:t>
                    </m:r>
                  </m:oMath>
                </a14:m>
                <a:r>
                  <a:rPr lang="ja-JP" altLang="en-US" sz="3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付近</a:t>
                </a:r>
                <a:r>
                  <a:rPr lang="ja-JP" altLang="ja-JP" sz="3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でファラデー回転角</a:t>
                </a:r>
                <a14:m>
                  <m:oMath xmlns:m="http://schemas.openxmlformats.org/officeDocument/2006/math">
                    <m:r>
                      <a:rPr lang="ja-JP" altLang="ja-JP" sz="3600" i="0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－</m:t>
                    </m:r>
                    <m:r>
                      <a:rPr lang="en-US" altLang="ja-JP" sz="3600" b="0" i="0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7.53</m:t>
                    </m:r>
                    <m:r>
                      <m:rPr>
                        <m:sty m:val="p"/>
                      </m:rPr>
                      <a:rPr lang="en-US" altLang="ja-JP" sz="3600" i="0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deg</m:t>
                    </m:r>
                    <m:r>
                      <a:rPr lang="en-US" altLang="ja-JP" sz="3600" i="0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/</m:t>
                    </m:r>
                    <m:r>
                      <m:rPr>
                        <m:sty m:val="p"/>
                      </m:rPr>
                      <a:rPr lang="ja-JP" altLang="ja-JP" sz="3600" i="0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μ</m:t>
                    </m:r>
                    <m:r>
                      <m:rPr>
                        <m:sty m:val="p"/>
                      </m:rPr>
                      <a:rPr lang="en-US" altLang="ja-JP" sz="3600" i="0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m</m:t>
                    </m:r>
                  </m:oMath>
                </a14:m>
                <a:r>
                  <a:rPr lang="ja-JP" altLang="en-US" sz="3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</a:t>
                </a:r>
                <a:r>
                  <a:rPr lang="ja-JP" altLang="ja-JP" sz="3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大きな</a:t>
                </a:r>
                <a:endParaRPr lang="en-US" altLang="ja-JP" sz="36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3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lang="ja-JP" altLang="ja-JP" sz="3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ファラデー回転</a:t>
                </a:r>
                <a:r>
                  <a:rPr lang="ja-JP" altLang="en-US" sz="3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を示す。</a:t>
                </a:r>
                <a:endParaRPr kumimoji="1" lang="ja-JP" altLang="en-US" sz="36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>
          <p:sp>
            <p:nvSpPr>
              <p:cNvPr id="499" name="テキスト ボックス 498">
                <a:extLst>
                  <a:ext uri="{FF2B5EF4-FFF2-40B4-BE49-F238E27FC236}">
                    <a16:creationId xmlns:a16="http://schemas.microsoft.com/office/drawing/2014/main" id="{7F486B58-BCE7-4284-859C-3ED183FC4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5035" y="37710865"/>
                <a:ext cx="12122165" cy="1200329"/>
              </a:xfrm>
              <a:prstGeom prst="rect">
                <a:avLst/>
              </a:prstGeom>
              <a:blipFill>
                <a:blip r:embed="rId42"/>
                <a:stretch>
                  <a:fillRect l="-1559" t="-12690" r="-604" b="-182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0" name="図 499">
            <a:extLst>
              <a:ext uri="{FF2B5EF4-FFF2-40B4-BE49-F238E27FC236}">
                <a16:creationId xmlns:a16="http://schemas.microsoft.com/office/drawing/2014/main" id="{4CC1407E-78EC-40BA-A1EC-306F6F46ABD1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 flipV="1">
            <a:off x="15292743" y="28371264"/>
            <a:ext cx="14903555" cy="57991"/>
          </a:xfrm>
          <a:prstGeom prst="rect">
            <a:avLst/>
          </a:prstGeom>
        </p:spPr>
      </p:pic>
      <p:pic>
        <p:nvPicPr>
          <p:cNvPr id="273" name="図 272">
            <a:extLst>
              <a:ext uri="{FF2B5EF4-FFF2-40B4-BE49-F238E27FC236}">
                <a16:creationId xmlns:a16="http://schemas.microsoft.com/office/drawing/2014/main" id="{455088F2-A008-48C0-BE2B-9F7334179EAA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 flipV="1">
            <a:off x="15230895" y="15159669"/>
            <a:ext cx="14903555" cy="57991"/>
          </a:xfrm>
          <a:prstGeom prst="rect">
            <a:avLst/>
          </a:prstGeom>
        </p:spPr>
      </p:pic>
      <p:sp>
        <p:nvSpPr>
          <p:cNvPr id="275" name="テキスト ボックス 2">
            <a:extLst>
              <a:ext uri="{FF2B5EF4-FFF2-40B4-BE49-F238E27FC236}">
                <a16:creationId xmlns:a16="http://schemas.microsoft.com/office/drawing/2014/main" id="{A0EBA282-AAAF-4B08-B524-049E2DD1C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9" y="27524420"/>
            <a:ext cx="14380478" cy="1078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351" tIns="64676" rIns="129351" bIns="64676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None/>
            </a:pPr>
            <a:r>
              <a:rPr lang="en-US" altLang="ja-JP" sz="2800" kern="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1,</a:t>
            </a:r>
            <a:r>
              <a:rPr lang="ja-JP" altLang="en-US" sz="2800" i="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西村一寛， 井上光輝 </a:t>
            </a:r>
            <a:r>
              <a:rPr lang="en-US" altLang="ja-JP" sz="2800" i="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  <a:r>
              <a:rPr lang="ja-JP" altLang="en-US" sz="2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磁気光学効果を用いた空間光変調器</a:t>
            </a:r>
            <a:r>
              <a:rPr lang="en-US" altLang="ja-JP" sz="2800" i="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-,</a:t>
            </a:r>
            <a:r>
              <a:rPr lang="zh-CN" altLang="en-US" sz="2800" i="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日本応用磁気学会誌 </a:t>
            </a:r>
            <a:r>
              <a:rPr lang="en-US" altLang="zh-CN" sz="2800" i="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26(5),</a:t>
            </a:r>
          </a:p>
          <a:p>
            <a:pPr>
              <a:buNone/>
            </a:pPr>
            <a:r>
              <a:rPr lang="en-US" altLang="zh-CN" sz="2800" i="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729-737, 2002</a:t>
            </a:r>
            <a:endParaRPr lang="ja-JP" altLang="en-US" sz="2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276" name="直線コネクタ 275">
            <a:extLst>
              <a:ext uri="{FF2B5EF4-FFF2-40B4-BE49-F238E27FC236}">
                <a16:creationId xmlns:a16="http://schemas.microsoft.com/office/drawing/2014/main" id="{F096672B-E742-43D6-BBB5-87BE73EF4F7A}"/>
              </a:ext>
            </a:extLst>
          </p:cNvPr>
          <p:cNvCxnSpPr/>
          <p:nvPr/>
        </p:nvCxnSpPr>
        <p:spPr>
          <a:xfrm>
            <a:off x="-7668" y="27498287"/>
            <a:ext cx="1511959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7" name="図 276">
            <a:extLst>
              <a:ext uri="{FF2B5EF4-FFF2-40B4-BE49-F238E27FC236}">
                <a16:creationId xmlns:a16="http://schemas.microsoft.com/office/drawing/2014/main" id="{A7B6D718-2BBA-42F5-85E6-003A5A398016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 flipV="1">
            <a:off x="18281" y="19544891"/>
            <a:ext cx="14903555" cy="5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03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みやび">
      <a:dk1>
        <a:sysClr val="windowText" lastClr="000000"/>
      </a:dk1>
      <a:lt1>
        <a:sysClr val="window" lastClr="FFFFFF"/>
      </a:lt1>
      <a:dk2>
        <a:srgbClr val="975C1E"/>
      </a:dk2>
      <a:lt2>
        <a:srgbClr val="FFE880"/>
      </a:lt2>
      <a:accent1>
        <a:srgbClr val="E3560E"/>
      </a:accent1>
      <a:accent2>
        <a:srgbClr val="5C5943"/>
      </a:accent2>
      <a:accent3>
        <a:srgbClr val="F1AB3B"/>
      </a:accent3>
      <a:accent4>
        <a:srgbClr val="6D8A16"/>
      </a:accent4>
      <a:accent5>
        <a:srgbClr val="73AAC0"/>
      </a:accent5>
      <a:accent6>
        <a:srgbClr val="3E68AF"/>
      </a:accent6>
      <a:hlink>
        <a:srgbClr val="0000F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13861</TotalTime>
  <Words>840</Words>
  <Application>Microsoft Office PowerPoint</Application>
  <PresentationFormat>ユーザー設定</PresentationFormat>
  <Paragraphs>115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Arial</vt:lpstr>
      <vt:lpstr>Calibri</vt:lpstr>
      <vt:lpstr>Cambria Math</vt:lpstr>
      <vt:lpstr>Times New Roman</vt:lpstr>
      <vt:lpstr>Wingdings</vt:lpstr>
      <vt:lpstr>Office ​​テーマ</vt:lpstr>
      <vt:lpstr>PowerPoint プレゼンテーション</vt:lpstr>
    </vt:vector>
  </TitlesOfParts>
  <Company>国立大学法人名古屋工業大学　包括ライセンス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acrc</dc:creator>
  <cp:lastModifiedBy>元</cp:lastModifiedBy>
  <cp:revision>319</cp:revision>
  <cp:lastPrinted>2019-09-19T09:07:08Z</cp:lastPrinted>
  <dcterms:created xsi:type="dcterms:W3CDTF">2016-02-18T06:51:37Z</dcterms:created>
  <dcterms:modified xsi:type="dcterms:W3CDTF">2022-03-08T11:57:50Z</dcterms:modified>
</cp:coreProperties>
</file>