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6888163" cy="10020300"/>
  <p:defaultTextStyle>
    <a:defPPr>
      <a:defRPr lang="ja-JP"/>
    </a:defPPr>
    <a:lvl1pPr marL="0" algn="l" defTabSz="4175108" rtl="0" eaLnBrk="1" latinLnBrk="0" hangingPunct="1">
      <a:defRPr kumimoji="1" sz="8300" kern="1200">
        <a:solidFill>
          <a:schemeClr val="tx1"/>
        </a:solidFill>
        <a:latin typeface="+mn-lt"/>
        <a:ea typeface="+mn-ea"/>
        <a:cs typeface="+mn-cs"/>
      </a:defRPr>
    </a:lvl1pPr>
    <a:lvl2pPr marL="2087554" algn="l" defTabSz="4175108" rtl="0" eaLnBrk="1" latinLnBrk="0" hangingPunct="1">
      <a:defRPr kumimoji="1" sz="8300" kern="1200">
        <a:solidFill>
          <a:schemeClr val="tx1"/>
        </a:solidFill>
        <a:latin typeface="+mn-lt"/>
        <a:ea typeface="+mn-ea"/>
        <a:cs typeface="+mn-cs"/>
      </a:defRPr>
    </a:lvl2pPr>
    <a:lvl3pPr marL="4175108" algn="l" defTabSz="4175108" rtl="0" eaLnBrk="1" latinLnBrk="0" hangingPunct="1">
      <a:defRPr kumimoji="1" sz="8300" kern="1200">
        <a:solidFill>
          <a:schemeClr val="tx1"/>
        </a:solidFill>
        <a:latin typeface="+mn-lt"/>
        <a:ea typeface="+mn-ea"/>
        <a:cs typeface="+mn-cs"/>
      </a:defRPr>
    </a:lvl3pPr>
    <a:lvl4pPr marL="6262658" algn="l" defTabSz="4175108" rtl="0" eaLnBrk="1" latinLnBrk="0" hangingPunct="1">
      <a:defRPr kumimoji="1" sz="8300" kern="1200">
        <a:solidFill>
          <a:schemeClr val="tx1"/>
        </a:solidFill>
        <a:latin typeface="+mn-lt"/>
        <a:ea typeface="+mn-ea"/>
        <a:cs typeface="+mn-cs"/>
      </a:defRPr>
    </a:lvl4pPr>
    <a:lvl5pPr marL="8350213" algn="l" defTabSz="4175108" rtl="0" eaLnBrk="1" latinLnBrk="0" hangingPunct="1">
      <a:defRPr kumimoji="1" sz="8300" kern="1200">
        <a:solidFill>
          <a:schemeClr val="tx1"/>
        </a:solidFill>
        <a:latin typeface="+mn-lt"/>
        <a:ea typeface="+mn-ea"/>
        <a:cs typeface="+mn-cs"/>
      </a:defRPr>
    </a:lvl5pPr>
    <a:lvl6pPr marL="10437766" algn="l" defTabSz="4175108" rtl="0" eaLnBrk="1" latinLnBrk="0" hangingPunct="1">
      <a:defRPr kumimoji="1" sz="8300" kern="1200">
        <a:solidFill>
          <a:schemeClr val="tx1"/>
        </a:solidFill>
        <a:latin typeface="+mn-lt"/>
        <a:ea typeface="+mn-ea"/>
        <a:cs typeface="+mn-cs"/>
      </a:defRPr>
    </a:lvl6pPr>
    <a:lvl7pPr marL="12525321" algn="l" defTabSz="4175108" rtl="0" eaLnBrk="1" latinLnBrk="0" hangingPunct="1">
      <a:defRPr kumimoji="1" sz="8300" kern="1200">
        <a:solidFill>
          <a:schemeClr val="tx1"/>
        </a:solidFill>
        <a:latin typeface="+mn-lt"/>
        <a:ea typeface="+mn-ea"/>
        <a:cs typeface="+mn-cs"/>
      </a:defRPr>
    </a:lvl7pPr>
    <a:lvl8pPr marL="14612869" algn="l" defTabSz="4175108" rtl="0" eaLnBrk="1" latinLnBrk="0" hangingPunct="1">
      <a:defRPr kumimoji="1" sz="8300" kern="1200">
        <a:solidFill>
          <a:schemeClr val="tx1"/>
        </a:solidFill>
        <a:latin typeface="+mn-lt"/>
        <a:ea typeface="+mn-ea"/>
        <a:cs typeface="+mn-cs"/>
      </a:defRPr>
    </a:lvl8pPr>
    <a:lvl9pPr marL="16700424" algn="l" defTabSz="4175108" rtl="0" eaLnBrk="1" latinLnBrk="0" hangingPunct="1">
      <a:defRPr kumimoji="1" sz="8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guide id="3" orient="horz" pos="13483">
          <p15:clr>
            <a:srgbClr val="A4A3A4"/>
          </p15:clr>
        </p15:guide>
        <p15:guide id="4"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77" autoAdjust="0"/>
  </p:normalViewPr>
  <p:slideViewPr>
    <p:cSldViewPr>
      <p:cViewPr>
        <p:scale>
          <a:sx n="25" d="100"/>
          <a:sy n="25" d="100"/>
        </p:scale>
        <p:origin x="240" y="-30"/>
      </p:cViewPr>
      <p:guideLst>
        <p:guide orient="horz" pos="9537"/>
        <p:guide pos="6736"/>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4541996" y="24258167"/>
            <a:ext cx="21195983" cy="10939955"/>
          </a:xfrm>
        </p:spPr>
        <p:txBody>
          <a:bodyPr/>
          <a:lstStyle>
            <a:lvl1pPr marL="0" indent="0" algn="ctr">
              <a:buNone/>
              <a:defRPr>
                <a:solidFill>
                  <a:schemeClr val="tx1">
                    <a:tint val="75000"/>
                  </a:schemeClr>
                </a:solidFill>
              </a:defRPr>
            </a:lvl1pPr>
            <a:lvl2pPr marL="2087554" indent="0" algn="ctr">
              <a:buNone/>
              <a:defRPr>
                <a:solidFill>
                  <a:schemeClr val="tx1">
                    <a:tint val="75000"/>
                  </a:schemeClr>
                </a:solidFill>
              </a:defRPr>
            </a:lvl2pPr>
            <a:lvl3pPr marL="4175108" indent="0" algn="ctr">
              <a:buNone/>
              <a:defRPr>
                <a:solidFill>
                  <a:schemeClr val="tx1">
                    <a:tint val="75000"/>
                  </a:schemeClr>
                </a:solidFill>
              </a:defRPr>
            </a:lvl3pPr>
            <a:lvl4pPr marL="6262658" indent="0" algn="ctr">
              <a:buNone/>
              <a:defRPr>
                <a:solidFill>
                  <a:schemeClr val="tx1">
                    <a:tint val="75000"/>
                  </a:schemeClr>
                </a:solidFill>
              </a:defRPr>
            </a:lvl4pPr>
            <a:lvl5pPr marL="8350213" indent="0" algn="ctr">
              <a:buNone/>
              <a:defRPr>
                <a:solidFill>
                  <a:schemeClr val="tx1">
                    <a:tint val="75000"/>
                  </a:schemeClr>
                </a:solidFill>
              </a:defRPr>
            </a:lvl5pPr>
            <a:lvl6pPr marL="10437766" indent="0" algn="ctr">
              <a:buNone/>
              <a:defRPr>
                <a:solidFill>
                  <a:schemeClr val="tx1">
                    <a:tint val="75000"/>
                  </a:schemeClr>
                </a:solidFill>
              </a:defRPr>
            </a:lvl6pPr>
            <a:lvl7pPr marL="12525321" indent="0" algn="ctr">
              <a:buNone/>
              <a:defRPr>
                <a:solidFill>
                  <a:schemeClr val="tx1">
                    <a:tint val="75000"/>
                  </a:schemeClr>
                </a:solidFill>
              </a:defRPr>
            </a:lvl7pPr>
            <a:lvl8pPr marL="14612869" indent="0" algn="ctr">
              <a:buNone/>
              <a:defRPr>
                <a:solidFill>
                  <a:schemeClr val="tx1">
                    <a:tint val="75000"/>
                  </a:schemeClr>
                </a:solidFill>
              </a:defRPr>
            </a:lvl8pPr>
            <a:lvl9pPr marL="167004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429241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276383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98231" y="10702132"/>
            <a:ext cx="22557527" cy="227995032"/>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15126" y="10702132"/>
            <a:ext cx="67178438" cy="22799503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312308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322522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11" y="27508446"/>
            <a:ext cx="25737979" cy="8502249"/>
          </a:xfrm>
        </p:spPr>
        <p:txBody>
          <a:bodyPr anchor="t"/>
          <a:lstStyle>
            <a:lvl1pPr algn="l">
              <a:defRPr sz="18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2391911" y="18144085"/>
            <a:ext cx="25737979" cy="9364363"/>
          </a:xfrm>
        </p:spPr>
        <p:txBody>
          <a:bodyPr anchor="b"/>
          <a:lstStyle>
            <a:lvl1pPr marL="0" indent="0">
              <a:buNone/>
              <a:defRPr sz="9200">
                <a:solidFill>
                  <a:schemeClr val="tx1">
                    <a:tint val="75000"/>
                  </a:schemeClr>
                </a:solidFill>
              </a:defRPr>
            </a:lvl1pPr>
            <a:lvl2pPr marL="2087554" indent="0">
              <a:buNone/>
              <a:defRPr sz="8300">
                <a:solidFill>
                  <a:schemeClr val="tx1">
                    <a:tint val="75000"/>
                  </a:schemeClr>
                </a:solidFill>
              </a:defRPr>
            </a:lvl2pPr>
            <a:lvl3pPr marL="4175108" indent="0">
              <a:buNone/>
              <a:defRPr sz="7400">
                <a:solidFill>
                  <a:schemeClr val="tx1">
                    <a:tint val="75000"/>
                  </a:schemeClr>
                </a:solidFill>
              </a:defRPr>
            </a:lvl3pPr>
            <a:lvl4pPr marL="6262658" indent="0">
              <a:buNone/>
              <a:defRPr sz="6500">
                <a:solidFill>
                  <a:schemeClr val="tx1">
                    <a:tint val="75000"/>
                  </a:schemeClr>
                </a:solidFill>
              </a:defRPr>
            </a:lvl4pPr>
            <a:lvl5pPr marL="8350213" indent="0">
              <a:buNone/>
              <a:defRPr sz="6500">
                <a:solidFill>
                  <a:schemeClr val="tx1">
                    <a:tint val="75000"/>
                  </a:schemeClr>
                </a:solidFill>
              </a:defRPr>
            </a:lvl5pPr>
            <a:lvl6pPr marL="10437766" indent="0">
              <a:buNone/>
              <a:defRPr sz="6500">
                <a:solidFill>
                  <a:schemeClr val="tx1">
                    <a:tint val="75000"/>
                  </a:schemeClr>
                </a:solidFill>
              </a:defRPr>
            </a:lvl6pPr>
            <a:lvl7pPr marL="12525321" indent="0">
              <a:buNone/>
              <a:defRPr sz="6500">
                <a:solidFill>
                  <a:schemeClr val="tx1">
                    <a:tint val="75000"/>
                  </a:schemeClr>
                </a:solidFill>
              </a:defRPr>
            </a:lvl7pPr>
            <a:lvl8pPr marL="14612869" indent="0">
              <a:buNone/>
              <a:defRPr sz="6500">
                <a:solidFill>
                  <a:schemeClr val="tx1">
                    <a:tint val="75000"/>
                  </a:schemeClr>
                </a:solidFill>
              </a:defRPr>
            </a:lvl8pPr>
            <a:lvl9pPr marL="16700424" indent="0">
              <a:buNone/>
              <a:defRPr sz="6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171047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15128" y="62349824"/>
            <a:ext cx="44867987" cy="176347342"/>
          </a:xfrm>
        </p:spPr>
        <p:txBody>
          <a:bodyPr/>
          <a:lstStyle>
            <a:lvl1pPr>
              <a:defRPr sz="12600"/>
            </a:lvl1pPr>
            <a:lvl2pPr>
              <a:defRPr sz="10900"/>
            </a:lvl2pPr>
            <a:lvl3pPr>
              <a:defRPr sz="9200"/>
            </a:lvl3pPr>
            <a:lvl4pPr>
              <a:defRPr sz="8300"/>
            </a:lvl4pPr>
            <a:lvl5pPr>
              <a:defRPr sz="8300"/>
            </a:lvl5pPr>
            <a:lvl6pPr>
              <a:defRPr sz="8300"/>
            </a:lvl6pPr>
            <a:lvl7pPr>
              <a:defRPr sz="8300"/>
            </a:lvl7pPr>
            <a:lvl8pPr>
              <a:defRPr sz="8300"/>
            </a:lvl8pPr>
            <a:lvl9pPr>
              <a:defRPr sz="8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87773" y="62349824"/>
            <a:ext cx="44867982" cy="176347342"/>
          </a:xfrm>
        </p:spPr>
        <p:txBody>
          <a:bodyPr/>
          <a:lstStyle>
            <a:lvl1pPr>
              <a:defRPr sz="12600"/>
            </a:lvl1pPr>
            <a:lvl2pPr>
              <a:defRPr sz="10900"/>
            </a:lvl2pPr>
            <a:lvl3pPr>
              <a:defRPr sz="9200"/>
            </a:lvl3pPr>
            <a:lvl4pPr>
              <a:defRPr sz="8300"/>
            </a:lvl4pPr>
            <a:lvl5pPr>
              <a:defRPr sz="8300"/>
            </a:lvl5pPr>
            <a:lvl6pPr>
              <a:defRPr sz="8300"/>
            </a:lvl6pPr>
            <a:lvl7pPr>
              <a:defRPr sz="8300"/>
            </a:lvl7pPr>
            <a:lvl8pPr>
              <a:defRPr sz="8300"/>
            </a:lvl8pPr>
            <a:lvl9pPr>
              <a:defRPr sz="8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220898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514001" y="9582379"/>
            <a:ext cx="13378914" cy="3993479"/>
          </a:xfrm>
        </p:spPr>
        <p:txBody>
          <a:bodyPr anchor="b"/>
          <a:lstStyle>
            <a:lvl1pPr marL="0" indent="0">
              <a:buNone/>
              <a:defRPr sz="10900" b="1"/>
            </a:lvl1pPr>
            <a:lvl2pPr marL="2087554" indent="0">
              <a:buNone/>
              <a:defRPr sz="9200" b="1"/>
            </a:lvl2pPr>
            <a:lvl3pPr marL="4175108" indent="0">
              <a:buNone/>
              <a:defRPr sz="8300" b="1"/>
            </a:lvl3pPr>
            <a:lvl4pPr marL="6262658" indent="0">
              <a:buNone/>
              <a:defRPr sz="7400" b="1"/>
            </a:lvl4pPr>
            <a:lvl5pPr marL="8350213" indent="0">
              <a:buNone/>
              <a:defRPr sz="7400" b="1"/>
            </a:lvl5pPr>
            <a:lvl6pPr marL="10437766" indent="0">
              <a:buNone/>
              <a:defRPr sz="7400" b="1"/>
            </a:lvl6pPr>
            <a:lvl7pPr marL="12525321" indent="0">
              <a:buNone/>
              <a:defRPr sz="7400" b="1"/>
            </a:lvl7pPr>
            <a:lvl8pPr marL="14612869" indent="0">
              <a:buNone/>
              <a:defRPr sz="7400" b="1"/>
            </a:lvl8pPr>
            <a:lvl9pPr marL="16700424" indent="0">
              <a:buNone/>
              <a:defRPr sz="7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514001" y="13575851"/>
            <a:ext cx="13378914" cy="24664452"/>
          </a:xfrm>
        </p:spPr>
        <p:txBody>
          <a:bodyPr/>
          <a:lstStyle>
            <a:lvl1pPr>
              <a:defRPr sz="109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15381809" y="9582379"/>
            <a:ext cx="13384169" cy="3993479"/>
          </a:xfrm>
        </p:spPr>
        <p:txBody>
          <a:bodyPr anchor="b"/>
          <a:lstStyle>
            <a:lvl1pPr marL="0" indent="0">
              <a:buNone/>
              <a:defRPr sz="10900" b="1"/>
            </a:lvl1pPr>
            <a:lvl2pPr marL="2087554" indent="0">
              <a:buNone/>
              <a:defRPr sz="9200" b="1"/>
            </a:lvl2pPr>
            <a:lvl3pPr marL="4175108" indent="0">
              <a:buNone/>
              <a:defRPr sz="8300" b="1"/>
            </a:lvl3pPr>
            <a:lvl4pPr marL="6262658" indent="0">
              <a:buNone/>
              <a:defRPr sz="7400" b="1"/>
            </a:lvl4pPr>
            <a:lvl5pPr marL="8350213" indent="0">
              <a:buNone/>
              <a:defRPr sz="7400" b="1"/>
            </a:lvl5pPr>
            <a:lvl6pPr marL="10437766" indent="0">
              <a:buNone/>
              <a:defRPr sz="7400" b="1"/>
            </a:lvl6pPr>
            <a:lvl7pPr marL="12525321" indent="0">
              <a:buNone/>
              <a:defRPr sz="7400" b="1"/>
            </a:lvl7pPr>
            <a:lvl8pPr marL="14612869" indent="0">
              <a:buNone/>
              <a:defRPr sz="7400" b="1"/>
            </a:lvl8pPr>
            <a:lvl9pPr marL="16700424" indent="0">
              <a:buNone/>
              <a:defRPr sz="7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15381809" y="13575851"/>
            <a:ext cx="13384169" cy="24664452"/>
          </a:xfrm>
        </p:spPr>
        <p:txBody>
          <a:bodyPr/>
          <a:lstStyle>
            <a:lvl1pPr>
              <a:defRPr sz="109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129546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181479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24431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2" y="1704413"/>
            <a:ext cx="9961903" cy="7253667"/>
          </a:xfrm>
        </p:spPr>
        <p:txBody>
          <a:bodyPr anchor="b"/>
          <a:lstStyle>
            <a:lvl1pPr algn="l">
              <a:defRPr sz="9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11838631" y="1704419"/>
            <a:ext cx="16927345" cy="36535892"/>
          </a:xfrm>
        </p:spPr>
        <p:txBody>
          <a:bodyPr/>
          <a:lstStyle>
            <a:lvl1pPr>
              <a:defRPr sz="14400"/>
            </a:lvl1pPr>
            <a:lvl2pPr>
              <a:defRPr sz="12600"/>
            </a:lvl2pPr>
            <a:lvl3pPr>
              <a:defRPr sz="10900"/>
            </a:lvl3pPr>
            <a:lvl4pPr>
              <a:defRPr sz="9200"/>
            </a:lvl4pPr>
            <a:lvl5pPr>
              <a:defRPr sz="9200"/>
            </a:lvl5pPr>
            <a:lvl6pPr>
              <a:defRPr sz="9200"/>
            </a:lvl6pPr>
            <a:lvl7pPr>
              <a:defRPr sz="9200"/>
            </a:lvl7pPr>
            <a:lvl8pPr>
              <a:defRPr sz="9200"/>
            </a:lvl8pPr>
            <a:lvl9pPr>
              <a:defRPr sz="9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1514002" y="8958085"/>
            <a:ext cx="9961903" cy="29282224"/>
          </a:xfrm>
        </p:spPr>
        <p:txBody>
          <a:bodyPr/>
          <a:lstStyle>
            <a:lvl1pPr marL="0" indent="0">
              <a:buNone/>
              <a:defRPr sz="6500"/>
            </a:lvl1pPr>
            <a:lvl2pPr marL="2087554" indent="0">
              <a:buNone/>
              <a:defRPr sz="5700"/>
            </a:lvl2pPr>
            <a:lvl3pPr marL="4175108" indent="0">
              <a:buNone/>
              <a:defRPr sz="4800"/>
            </a:lvl3pPr>
            <a:lvl4pPr marL="6262658" indent="0">
              <a:buNone/>
              <a:defRPr sz="4000"/>
            </a:lvl4pPr>
            <a:lvl5pPr marL="8350213" indent="0">
              <a:buNone/>
              <a:defRPr sz="4000"/>
            </a:lvl5pPr>
            <a:lvl6pPr marL="10437766" indent="0">
              <a:buNone/>
              <a:defRPr sz="4000"/>
            </a:lvl6pPr>
            <a:lvl7pPr marL="12525321" indent="0">
              <a:buNone/>
              <a:defRPr sz="4000"/>
            </a:lvl7pPr>
            <a:lvl8pPr marL="14612869" indent="0">
              <a:buNone/>
              <a:defRPr sz="4000"/>
            </a:lvl8pPr>
            <a:lvl9pPr marL="16700424" indent="0">
              <a:buNone/>
              <a:defRPr sz="4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107819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8" y="29965967"/>
            <a:ext cx="18167985" cy="3537654"/>
          </a:xfrm>
        </p:spPr>
        <p:txBody>
          <a:bodyPr anchor="b"/>
          <a:lstStyle>
            <a:lvl1pPr algn="l">
              <a:defRPr sz="9200" b="1"/>
            </a:lvl1pPr>
          </a:lstStyle>
          <a:p>
            <a:r>
              <a:rPr kumimoji="1" lang="ja-JP" altLang="en-US"/>
              <a:t>マスター タイトルの書式設定</a:t>
            </a:r>
          </a:p>
        </p:txBody>
      </p:sp>
      <p:sp>
        <p:nvSpPr>
          <p:cNvPr id="3" name="図プレースホルダー 2"/>
          <p:cNvSpPr>
            <a:spLocks noGrp="1"/>
          </p:cNvSpPr>
          <p:nvPr>
            <p:ph type="pic" idx="1"/>
          </p:nvPr>
        </p:nvSpPr>
        <p:spPr>
          <a:xfrm>
            <a:off x="5935088" y="3825025"/>
            <a:ext cx="18167985" cy="25685115"/>
          </a:xfrm>
        </p:spPr>
        <p:txBody>
          <a:bodyPr/>
          <a:lstStyle>
            <a:lvl1pPr marL="0" indent="0">
              <a:buNone/>
              <a:defRPr sz="14400"/>
            </a:lvl1pPr>
            <a:lvl2pPr marL="2087554" indent="0">
              <a:buNone/>
              <a:defRPr sz="12600"/>
            </a:lvl2pPr>
            <a:lvl3pPr marL="4175108" indent="0">
              <a:buNone/>
              <a:defRPr sz="10900"/>
            </a:lvl3pPr>
            <a:lvl4pPr marL="6262658" indent="0">
              <a:buNone/>
              <a:defRPr sz="9200"/>
            </a:lvl4pPr>
            <a:lvl5pPr marL="8350213" indent="0">
              <a:buNone/>
              <a:defRPr sz="9200"/>
            </a:lvl5pPr>
            <a:lvl6pPr marL="10437766" indent="0">
              <a:buNone/>
              <a:defRPr sz="9200"/>
            </a:lvl6pPr>
            <a:lvl7pPr marL="12525321" indent="0">
              <a:buNone/>
              <a:defRPr sz="9200"/>
            </a:lvl7pPr>
            <a:lvl8pPr marL="14612869" indent="0">
              <a:buNone/>
              <a:defRPr sz="9200"/>
            </a:lvl8pPr>
            <a:lvl9pPr marL="16700424" indent="0">
              <a:buNone/>
              <a:defRPr sz="9200"/>
            </a:lvl9pPr>
          </a:lstStyle>
          <a:p>
            <a:endParaRPr kumimoji="1" lang="ja-JP" altLang="en-US"/>
          </a:p>
        </p:txBody>
      </p:sp>
      <p:sp>
        <p:nvSpPr>
          <p:cNvPr id="4" name="テキスト プレースホルダー 3"/>
          <p:cNvSpPr>
            <a:spLocks noGrp="1"/>
          </p:cNvSpPr>
          <p:nvPr>
            <p:ph type="body" sz="half" idx="2"/>
          </p:nvPr>
        </p:nvSpPr>
        <p:spPr>
          <a:xfrm>
            <a:off x="5935088" y="33503622"/>
            <a:ext cx="18167985" cy="5024051"/>
          </a:xfrm>
        </p:spPr>
        <p:txBody>
          <a:bodyPr/>
          <a:lstStyle>
            <a:lvl1pPr marL="0" indent="0">
              <a:buNone/>
              <a:defRPr sz="6500"/>
            </a:lvl1pPr>
            <a:lvl2pPr marL="2087554" indent="0">
              <a:buNone/>
              <a:defRPr sz="5700"/>
            </a:lvl2pPr>
            <a:lvl3pPr marL="4175108" indent="0">
              <a:buNone/>
              <a:defRPr sz="4800"/>
            </a:lvl3pPr>
            <a:lvl4pPr marL="6262658" indent="0">
              <a:buNone/>
              <a:defRPr sz="4000"/>
            </a:lvl4pPr>
            <a:lvl5pPr marL="8350213" indent="0">
              <a:buNone/>
              <a:defRPr sz="4000"/>
            </a:lvl5pPr>
            <a:lvl6pPr marL="10437766" indent="0">
              <a:buNone/>
              <a:defRPr sz="4000"/>
            </a:lvl6pPr>
            <a:lvl7pPr marL="12525321" indent="0">
              <a:buNone/>
              <a:defRPr sz="4000"/>
            </a:lvl7pPr>
            <a:lvl8pPr marL="14612869" indent="0">
              <a:buNone/>
              <a:defRPr sz="4000"/>
            </a:lvl8pPr>
            <a:lvl9pPr marL="16700424" indent="0">
              <a:buNone/>
              <a:defRPr sz="4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DBB1CF-F779-4B68-867E-590ED86818A3}" type="datetimeFigureOut">
              <a:rPr kumimoji="1" lang="ja-JP" altLang="en-US" smtClean="0"/>
              <a:pPr/>
              <a:t>2022/2/9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245436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13999" y="1714326"/>
            <a:ext cx="27251978" cy="7134753"/>
          </a:xfrm>
          <a:prstGeom prst="rect">
            <a:avLst/>
          </a:prstGeom>
        </p:spPr>
        <p:txBody>
          <a:bodyPr vert="horz" lIns="417514" tIns="208755" rIns="417514" bIns="20875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1513999" y="9988661"/>
            <a:ext cx="27251978" cy="28251647"/>
          </a:xfrm>
          <a:prstGeom prst="rect">
            <a:avLst/>
          </a:prstGeom>
        </p:spPr>
        <p:txBody>
          <a:bodyPr vert="horz" lIns="417514" tIns="208755" rIns="417514" bIns="20875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1513999" y="39677166"/>
            <a:ext cx="7065328" cy="2279159"/>
          </a:xfrm>
          <a:prstGeom prst="rect">
            <a:avLst/>
          </a:prstGeom>
        </p:spPr>
        <p:txBody>
          <a:bodyPr vert="horz" lIns="417514" tIns="208755" rIns="417514" bIns="208755" rtlCol="0" anchor="ctr"/>
          <a:lstStyle>
            <a:lvl1pPr algn="l">
              <a:defRPr sz="5700">
                <a:solidFill>
                  <a:schemeClr val="tx1">
                    <a:tint val="75000"/>
                  </a:schemeClr>
                </a:solidFill>
              </a:defRPr>
            </a:lvl1pPr>
          </a:lstStyle>
          <a:p>
            <a:fld id="{B3DBB1CF-F779-4B68-867E-590ED86818A3}" type="datetimeFigureOut">
              <a:rPr kumimoji="1" lang="ja-JP" altLang="en-US" smtClean="0"/>
              <a:pPr/>
              <a:t>2022/2/9</a:t>
            </a:fld>
            <a:endParaRPr kumimoji="1" lang="ja-JP" altLang="en-US"/>
          </a:p>
        </p:txBody>
      </p:sp>
      <p:sp>
        <p:nvSpPr>
          <p:cNvPr id="5" name="フッター プレースホルダー 4"/>
          <p:cNvSpPr>
            <a:spLocks noGrp="1"/>
          </p:cNvSpPr>
          <p:nvPr>
            <p:ph type="ftr" sz="quarter" idx="3"/>
          </p:nvPr>
        </p:nvSpPr>
        <p:spPr>
          <a:xfrm>
            <a:off x="10345659" y="39677166"/>
            <a:ext cx="9588659" cy="2279159"/>
          </a:xfrm>
          <a:prstGeom prst="rect">
            <a:avLst/>
          </a:prstGeom>
        </p:spPr>
        <p:txBody>
          <a:bodyPr vert="horz" lIns="417514" tIns="208755" rIns="417514" bIns="208755" rtlCol="0" anchor="ctr"/>
          <a:lstStyle>
            <a:lvl1pPr algn="ctr">
              <a:defRPr sz="5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21700649" y="39677166"/>
            <a:ext cx="7065328" cy="2279159"/>
          </a:xfrm>
          <a:prstGeom prst="rect">
            <a:avLst/>
          </a:prstGeom>
        </p:spPr>
        <p:txBody>
          <a:bodyPr vert="horz" lIns="417514" tIns="208755" rIns="417514" bIns="208755" rtlCol="0" anchor="ctr"/>
          <a:lstStyle>
            <a:lvl1pPr algn="r">
              <a:defRPr sz="5700">
                <a:solidFill>
                  <a:schemeClr val="tx1">
                    <a:tint val="75000"/>
                  </a:schemeClr>
                </a:solidFill>
              </a:defRPr>
            </a:lvl1pPr>
          </a:lstStyle>
          <a:p>
            <a:fld id="{F8215A3C-6F61-472A-B95F-7816CE3FE217}" type="slidenum">
              <a:rPr kumimoji="1" lang="ja-JP" altLang="en-US" smtClean="0"/>
              <a:pPr/>
              <a:t>‹#›</a:t>
            </a:fld>
            <a:endParaRPr kumimoji="1" lang="ja-JP" altLang="en-US"/>
          </a:p>
        </p:txBody>
      </p:sp>
    </p:spTree>
    <p:extLst>
      <p:ext uri="{BB962C8B-B14F-4D97-AF65-F5344CB8AC3E}">
        <p14:creationId xmlns:p14="http://schemas.microsoft.com/office/powerpoint/2010/main" val="165356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08" rtl="0" eaLnBrk="1" latinLnBrk="0" hangingPunct="1">
        <a:spcBef>
          <a:spcPct val="0"/>
        </a:spcBef>
        <a:buNone/>
        <a:defRPr kumimoji="1" sz="20100" kern="1200">
          <a:solidFill>
            <a:schemeClr val="tx1"/>
          </a:solidFill>
          <a:latin typeface="+mj-lt"/>
          <a:ea typeface="+mj-ea"/>
          <a:cs typeface="+mj-cs"/>
        </a:defRPr>
      </a:lvl1pPr>
    </p:titleStyle>
    <p:bodyStyle>
      <a:lvl1pPr marL="1565667" indent="-1565667" algn="l" defTabSz="4175108" rtl="0" eaLnBrk="1" latinLnBrk="0" hangingPunct="1">
        <a:spcBef>
          <a:spcPct val="20000"/>
        </a:spcBef>
        <a:buFont typeface="Arial" panose="020B0604020202020204" pitchFamily="34" charset="0"/>
        <a:buChar char="•"/>
        <a:defRPr kumimoji="1" sz="14400" kern="1200">
          <a:solidFill>
            <a:schemeClr val="tx1"/>
          </a:solidFill>
          <a:latin typeface="+mn-lt"/>
          <a:ea typeface="+mn-ea"/>
          <a:cs typeface="+mn-cs"/>
        </a:defRPr>
      </a:lvl1pPr>
      <a:lvl2pPr marL="3392273" indent="-1304720" algn="l" defTabSz="4175108" rtl="0" eaLnBrk="1" latinLnBrk="0" hangingPunct="1">
        <a:spcBef>
          <a:spcPct val="20000"/>
        </a:spcBef>
        <a:buFont typeface="Arial" panose="020B0604020202020204" pitchFamily="34" charset="0"/>
        <a:buChar char="–"/>
        <a:defRPr kumimoji="1" sz="12600" kern="1200">
          <a:solidFill>
            <a:schemeClr val="tx1"/>
          </a:solidFill>
          <a:latin typeface="+mn-lt"/>
          <a:ea typeface="+mn-ea"/>
          <a:cs typeface="+mn-cs"/>
        </a:defRPr>
      </a:lvl2pPr>
      <a:lvl3pPr marL="5218881" indent="-1043777" algn="l" defTabSz="4175108" rtl="0" eaLnBrk="1" latinLnBrk="0" hangingPunct="1">
        <a:spcBef>
          <a:spcPct val="20000"/>
        </a:spcBef>
        <a:buFont typeface="Arial" panose="020B0604020202020204" pitchFamily="34" charset="0"/>
        <a:buChar char="•"/>
        <a:defRPr kumimoji="1" sz="10900" kern="1200">
          <a:solidFill>
            <a:schemeClr val="tx1"/>
          </a:solidFill>
          <a:latin typeface="+mn-lt"/>
          <a:ea typeface="+mn-ea"/>
          <a:cs typeface="+mn-cs"/>
        </a:defRPr>
      </a:lvl3pPr>
      <a:lvl4pPr marL="7306436" indent="-1043777" algn="l" defTabSz="4175108" rtl="0" eaLnBrk="1" latinLnBrk="0" hangingPunct="1">
        <a:spcBef>
          <a:spcPct val="20000"/>
        </a:spcBef>
        <a:buFont typeface="Arial" panose="020B0604020202020204" pitchFamily="34" charset="0"/>
        <a:buChar char="–"/>
        <a:defRPr kumimoji="1" sz="9200" kern="1200">
          <a:solidFill>
            <a:schemeClr val="tx1"/>
          </a:solidFill>
          <a:latin typeface="+mn-lt"/>
          <a:ea typeface="+mn-ea"/>
          <a:cs typeface="+mn-cs"/>
        </a:defRPr>
      </a:lvl4pPr>
      <a:lvl5pPr marL="9393989" indent="-1043777" algn="l" defTabSz="4175108" rtl="0" eaLnBrk="1" latinLnBrk="0" hangingPunct="1">
        <a:spcBef>
          <a:spcPct val="20000"/>
        </a:spcBef>
        <a:buFont typeface="Arial" panose="020B0604020202020204" pitchFamily="34" charset="0"/>
        <a:buChar char="»"/>
        <a:defRPr kumimoji="1" sz="9200" kern="1200">
          <a:solidFill>
            <a:schemeClr val="tx1"/>
          </a:solidFill>
          <a:latin typeface="+mn-lt"/>
          <a:ea typeface="+mn-ea"/>
          <a:cs typeface="+mn-cs"/>
        </a:defRPr>
      </a:lvl5pPr>
      <a:lvl6pPr marL="11481543" indent="-1043777" algn="l" defTabSz="4175108" rtl="0" eaLnBrk="1" latinLnBrk="0" hangingPunct="1">
        <a:spcBef>
          <a:spcPct val="20000"/>
        </a:spcBef>
        <a:buFont typeface="Arial" panose="020B0604020202020204" pitchFamily="34" charset="0"/>
        <a:buChar char="•"/>
        <a:defRPr kumimoji="1" sz="9200" kern="1200">
          <a:solidFill>
            <a:schemeClr val="tx1"/>
          </a:solidFill>
          <a:latin typeface="+mn-lt"/>
          <a:ea typeface="+mn-ea"/>
          <a:cs typeface="+mn-cs"/>
        </a:defRPr>
      </a:lvl6pPr>
      <a:lvl7pPr marL="13569092" indent="-1043777" algn="l" defTabSz="4175108" rtl="0" eaLnBrk="1" latinLnBrk="0" hangingPunct="1">
        <a:spcBef>
          <a:spcPct val="20000"/>
        </a:spcBef>
        <a:buFont typeface="Arial" panose="020B0604020202020204" pitchFamily="34" charset="0"/>
        <a:buChar char="•"/>
        <a:defRPr kumimoji="1" sz="9200" kern="1200">
          <a:solidFill>
            <a:schemeClr val="tx1"/>
          </a:solidFill>
          <a:latin typeface="+mn-lt"/>
          <a:ea typeface="+mn-ea"/>
          <a:cs typeface="+mn-cs"/>
        </a:defRPr>
      </a:lvl7pPr>
      <a:lvl8pPr marL="15656647" indent="-1043777" algn="l" defTabSz="4175108" rtl="0" eaLnBrk="1" latinLnBrk="0" hangingPunct="1">
        <a:spcBef>
          <a:spcPct val="20000"/>
        </a:spcBef>
        <a:buFont typeface="Arial" panose="020B0604020202020204" pitchFamily="34" charset="0"/>
        <a:buChar char="•"/>
        <a:defRPr kumimoji="1" sz="9200" kern="1200">
          <a:solidFill>
            <a:schemeClr val="tx1"/>
          </a:solidFill>
          <a:latin typeface="+mn-lt"/>
          <a:ea typeface="+mn-ea"/>
          <a:cs typeface="+mn-cs"/>
        </a:defRPr>
      </a:lvl8pPr>
      <a:lvl9pPr marL="17744201" indent="-1043777" algn="l" defTabSz="4175108" rtl="0" eaLnBrk="1" latinLnBrk="0" hangingPunct="1">
        <a:spcBef>
          <a:spcPct val="20000"/>
        </a:spcBef>
        <a:buFont typeface="Arial" panose="020B0604020202020204" pitchFamily="34" charset="0"/>
        <a:buChar char="•"/>
        <a:defRPr kumimoji="1" sz="9200" kern="1200">
          <a:solidFill>
            <a:schemeClr val="tx1"/>
          </a:solidFill>
          <a:latin typeface="+mn-lt"/>
          <a:ea typeface="+mn-ea"/>
          <a:cs typeface="+mn-cs"/>
        </a:defRPr>
      </a:lvl9pPr>
    </p:bodyStyle>
    <p:otherStyle>
      <a:defPPr>
        <a:defRPr lang="ja-JP"/>
      </a:defPPr>
      <a:lvl1pPr marL="0" algn="l" defTabSz="4175108" rtl="0" eaLnBrk="1" latinLnBrk="0" hangingPunct="1">
        <a:defRPr kumimoji="1" sz="8300" kern="1200">
          <a:solidFill>
            <a:schemeClr val="tx1"/>
          </a:solidFill>
          <a:latin typeface="+mn-lt"/>
          <a:ea typeface="+mn-ea"/>
          <a:cs typeface="+mn-cs"/>
        </a:defRPr>
      </a:lvl1pPr>
      <a:lvl2pPr marL="2087554" algn="l" defTabSz="4175108" rtl="0" eaLnBrk="1" latinLnBrk="0" hangingPunct="1">
        <a:defRPr kumimoji="1" sz="8300" kern="1200">
          <a:solidFill>
            <a:schemeClr val="tx1"/>
          </a:solidFill>
          <a:latin typeface="+mn-lt"/>
          <a:ea typeface="+mn-ea"/>
          <a:cs typeface="+mn-cs"/>
        </a:defRPr>
      </a:lvl2pPr>
      <a:lvl3pPr marL="4175108" algn="l" defTabSz="4175108" rtl="0" eaLnBrk="1" latinLnBrk="0" hangingPunct="1">
        <a:defRPr kumimoji="1" sz="8300" kern="1200">
          <a:solidFill>
            <a:schemeClr val="tx1"/>
          </a:solidFill>
          <a:latin typeface="+mn-lt"/>
          <a:ea typeface="+mn-ea"/>
          <a:cs typeface="+mn-cs"/>
        </a:defRPr>
      </a:lvl3pPr>
      <a:lvl4pPr marL="6262658" algn="l" defTabSz="4175108" rtl="0" eaLnBrk="1" latinLnBrk="0" hangingPunct="1">
        <a:defRPr kumimoji="1" sz="8300" kern="1200">
          <a:solidFill>
            <a:schemeClr val="tx1"/>
          </a:solidFill>
          <a:latin typeface="+mn-lt"/>
          <a:ea typeface="+mn-ea"/>
          <a:cs typeface="+mn-cs"/>
        </a:defRPr>
      </a:lvl4pPr>
      <a:lvl5pPr marL="8350213" algn="l" defTabSz="4175108" rtl="0" eaLnBrk="1" latinLnBrk="0" hangingPunct="1">
        <a:defRPr kumimoji="1" sz="8300" kern="1200">
          <a:solidFill>
            <a:schemeClr val="tx1"/>
          </a:solidFill>
          <a:latin typeface="+mn-lt"/>
          <a:ea typeface="+mn-ea"/>
          <a:cs typeface="+mn-cs"/>
        </a:defRPr>
      </a:lvl5pPr>
      <a:lvl6pPr marL="10437766" algn="l" defTabSz="4175108" rtl="0" eaLnBrk="1" latinLnBrk="0" hangingPunct="1">
        <a:defRPr kumimoji="1" sz="8300" kern="1200">
          <a:solidFill>
            <a:schemeClr val="tx1"/>
          </a:solidFill>
          <a:latin typeface="+mn-lt"/>
          <a:ea typeface="+mn-ea"/>
          <a:cs typeface="+mn-cs"/>
        </a:defRPr>
      </a:lvl6pPr>
      <a:lvl7pPr marL="12525321" algn="l" defTabSz="4175108" rtl="0" eaLnBrk="1" latinLnBrk="0" hangingPunct="1">
        <a:defRPr kumimoji="1" sz="8300" kern="1200">
          <a:solidFill>
            <a:schemeClr val="tx1"/>
          </a:solidFill>
          <a:latin typeface="+mn-lt"/>
          <a:ea typeface="+mn-ea"/>
          <a:cs typeface="+mn-cs"/>
        </a:defRPr>
      </a:lvl7pPr>
      <a:lvl8pPr marL="14612869" algn="l" defTabSz="4175108" rtl="0" eaLnBrk="1" latinLnBrk="0" hangingPunct="1">
        <a:defRPr kumimoji="1" sz="8300" kern="1200">
          <a:solidFill>
            <a:schemeClr val="tx1"/>
          </a:solidFill>
          <a:latin typeface="+mn-lt"/>
          <a:ea typeface="+mn-ea"/>
          <a:cs typeface="+mn-cs"/>
        </a:defRPr>
      </a:lvl8pPr>
      <a:lvl9pPr marL="16700424" algn="l" defTabSz="4175108" rtl="0" eaLnBrk="1" latinLnBrk="0" hangingPunct="1">
        <a:defRPr kumimoji="1"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四角形: 角を丸くする 174">
            <a:extLst>
              <a:ext uri="{FF2B5EF4-FFF2-40B4-BE49-F238E27FC236}">
                <a16:creationId xmlns:a16="http://schemas.microsoft.com/office/drawing/2014/main" id="{2B263A66-4A63-4C3A-81E7-B35D382164C4}"/>
              </a:ext>
            </a:extLst>
          </p:cNvPr>
          <p:cNvSpPr/>
          <p:nvPr/>
        </p:nvSpPr>
        <p:spPr>
          <a:xfrm>
            <a:off x="15572035" y="35099247"/>
            <a:ext cx="14390294" cy="174017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1902934" y="11868849"/>
            <a:ext cx="2618246" cy="120419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a:stretch>
            <a:fillRect/>
          </a:stretch>
        </p:blipFill>
        <p:spPr>
          <a:xfrm>
            <a:off x="378699" y="3983070"/>
            <a:ext cx="5216113" cy="4507566"/>
          </a:xfrm>
          <a:prstGeom prst="rect">
            <a:avLst/>
          </a:prstGeom>
        </p:spPr>
      </p:pic>
      <p:sp>
        <p:nvSpPr>
          <p:cNvPr id="11" name="正方形/長方形 10"/>
          <p:cNvSpPr/>
          <p:nvPr/>
        </p:nvSpPr>
        <p:spPr>
          <a:xfrm>
            <a:off x="7722072" y="34506701"/>
            <a:ext cx="6464499" cy="161063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角丸四角形 4"/>
          <p:cNvSpPr>
            <a:spLocks noChangeArrowheads="1"/>
          </p:cNvSpPr>
          <p:nvPr/>
        </p:nvSpPr>
        <p:spPr bwMode="auto">
          <a:xfrm>
            <a:off x="360498" y="25749069"/>
            <a:ext cx="14345363" cy="3282286"/>
          </a:xfrm>
          <a:prstGeom prst="roundRect">
            <a:avLst>
              <a:gd name="adj" fmla="val 16667"/>
            </a:avLst>
          </a:prstGeom>
          <a:solidFill>
            <a:srgbClr val="00B050">
              <a:alpha val="14117"/>
            </a:srgbClr>
          </a:solidFill>
          <a:ln w="25400" algn="ctr">
            <a:solidFill>
              <a:schemeClr val="tx1"/>
            </a:solidFill>
            <a:round/>
            <a:headEnd/>
            <a:tailEnd/>
          </a:ln>
        </p:spPr>
        <p:txBody>
          <a:bodyPr lIns="129351" tIns="64676" rIns="129351" bIns="64676"/>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dirty="0"/>
          </a:p>
        </p:txBody>
      </p:sp>
      <p:sp>
        <p:nvSpPr>
          <p:cNvPr id="4" name="テキスト ボックス 3"/>
          <p:cNvSpPr txBox="1"/>
          <p:nvPr/>
        </p:nvSpPr>
        <p:spPr>
          <a:xfrm>
            <a:off x="1468194" y="219792"/>
            <a:ext cx="26301971" cy="1046414"/>
          </a:xfrm>
          <a:prstGeom prst="rect">
            <a:avLst/>
          </a:prstGeom>
          <a:noFill/>
        </p:spPr>
        <p:txBody>
          <a:bodyPr wrap="square" lIns="91410" tIns="45707" rIns="91410" bIns="45707" rtlCol="0">
            <a:spAutoFit/>
          </a:bodyPr>
          <a:lstStyle/>
          <a:p>
            <a:pPr algn="ctr"/>
            <a:r>
              <a:rPr lang="ja-JP" altLang="ja-JP" sz="6200" b="1" kern="100" dirty="0">
                <a:solidFill>
                  <a:srgbClr val="21212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有機金属分解法による鉄及びコバルト酸化物薄膜の強磁性に関する研究</a:t>
            </a:r>
            <a:endParaRPr lang="ja-JP" altLang="ja-JP" sz="6200" kern="100" dirty="0">
              <a:effectLst/>
              <a:latin typeface="ＭＳ Ｐゴシック" panose="020B0600070205080204" pitchFamily="50" charset="-128"/>
              <a:ea typeface="ＭＳ Ｐゴシック" panose="020B0600070205080204" pitchFamily="50" charset="-128"/>
            </a:endParaRPr>
          </a:p>
        </p:txBody>
      </p:sp>
      <p:cxnSp>
        <p:nvCxnSpPr>
          <p:cNvPr id="33" name="直線コネクタ 32"/>
          <p:cNvCxnSpPr/>
          <p:nvPr/>
        </p:nvCxnSpPr>
        <p:spPr>
          <a:xfrm>
            <a:off x="0" y="2924915"/>
            <a:ext cx="3031705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5614" y="1314299"/>
            <a:ext cx="3916394" cy="155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729907" y="1589384"/>
            <a:ext cx="12559467" cy="1007778"/>
          </a:xfrm>
          <a:prstGeom prst="rect">
            <a:avLst/>
          </a:prstGeom>
          <a:noFill/>
        </p:spPr>
        <p:txBody>
          <a:bodyPr wrap="none" lIns="129351" tIns="64676" rIns="129351" bIns="64676" rtlCol="0">
            <a:spAutoFit/>
          </a:bodyPr>
          <a:lstStyle/>
          <a:p>
            <a:r>
              <a:rPr lang="ja-JP" altLang="en-US" sz="5400" dirty="0">
                <a:latin typeface="+mn-ea"/>
              </a:rPr>
              <a:t>難波研一</a:t>
            </a:r>
            <a:r>
              <a:rPr lang="en-US" altLang="ja-JP" sz="5400" dirty="0">
                <a:latin typeface="+mn-ea"/>
              </a:rPr>
              <a:t>, </a:t>
            </a:r>
            <a:r>
              <a:rPr lang="zh-TW" altLang="en-US" sz="5400" dirty="0">
                <a:latin typeface="+mn-ea"/>
              </a:rPr>
              <a:t>安達信泰 （名古屋工業大学</a:t>
            </a:r>
            <a:r>
              <a:rPr lang="zh-TW" altLang="en-US" sz="5700" dirty="0">
                <a:latin typeface="+mn-ea"/>
              </a:rPr>
              <a:t>）</a:t>
            </a:r>
            <a:endParaRPr lang="en-US" altLang="ja-JP" sz="5700" dirty="0">
              <a:latin typeface="+mn-ea"/>
            </a:endParaRPr>
          </a:p>
        </p:txBody>
      </p:sp>
      <p:sp>
        <p:nvSpPr>
          <p:cNvPr id="91" name="角丸四角形 4"/>
          <p:cNvSpPr>
            <a:spLocks noChangeArrowheads="1"/>
          </p:cNvSpPr>
          <p:nvPr/>
        </p:nvSpPr>
        <p:spPr bwMode="auto">
          <a:xfrm>
            <a:off x="15604741" y="11774976"/>
            <a:ext cx="14345363" cy="1995373"/>
          </a:xfrm>
          <a:prstGeom prst="roundRect">
            <a:avLst>
              <a:gd name="adj" fmla="val 16667"/>
            </a:avLst>
          </a:prstGeom>
          <a:solidFill>
            <a:schemeClr val="accent1">
              <a:lumMod val="20000"/>
              <a:lumOff val="80000"/>
            </a:schemeClr>
          </a:solidFill>
          <a:ln w="25400" algn="ctr">
            <a:noFill/>
            <a:round/>
            <a:headEnd/>
            <a:tailEnd/>
          </a:ln>
        </p:spPr>
        <p:txBody>
          <a:bodyPr lIns="129351" tIns="64676" rIns="129351" bIns="64676"/>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500"/>
          </a:p>
        </p:txBody>
      </p:sp>
      <p:sp>
        <p:nvSpPr>
          <p:cNvPr id="100" name="テキスト ボックス 23"/>
          <p:cNvSpPr txBox="1">
            <a:spLocks noChangeArrowheads="1"/>
          </p:cNvSpPr>
          <p:nvPr/>
        </p:nvSpPr>
        <p:spPr bwMode="auto">
          <a:xfrm>
            <a:off x="5461342" y="6263653"/>
            <a:ext cx="3293883" cy="99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dirty="0"/>
              <a:t>Fe</a:t>
            </a:r>
            <a:r>
              <a:rPr lang="en-US" altLang="ja-JP" sz="2800" baseline="30000" dirty="0"/>
              <a:t>3</a:t>
            </a:r>
            <a:r>
              <a:rPr lang="ja-JP" altLang="en-US" sz="2800" baseline="30000" dirty="0"/>
              <a:t>＋</a:t>
            </a:r>
            <a:r>
              <a:rPr lang="ja-JP" altLang="en-US" sz="2800" dirty="0"/>
              <a:t>間に負の弱い</a:t>
            </a:r>
            <a:endParaRPr lang="en-US" altLang="ja-JP" sz="2800" dirty="0"/>
          </a:p>
          <a:p>
            <a:pPr eaLnBrk="1" hangingPunct="1">
              <a:spcBef>
                <a:spcPct val="0"/>
              </a:spcBef>
              <a:buFontTx/>
              <a:buNone/>
            </a:pPr>
            <a:r>
              <a:rPr lang="ja-JP" altLang="en-US" sz="2800" dirty="0"/>
              <a:t>超交換相互作用</a:t>
            </a:r>
          </a:p>
        </p:txBody>
      </p:sp>
      <p:sp>
        <p:nvSpPr>
          <p:cNvPr id="102" name="下矢印 101"/>
          <p:cNvSpPr/>
          <p:nvPr/>
        </p:nvSpPr>
        <p:spPr>
          <a:xfrm>
            <a:off x="6584125" y="5734796"/>
            <a:ext cx="904953" cy="461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anchor="ctr"/>
          <a:lstStyle/>
          <a:p>
            <a:pPr algn="ctr">
              <a:defRPr/>
            </a:pPr>
            <a:endParaRPr lang="ja-JP" altLang="en-US" dirty="0"/>
          </a:p>
        </p:txBody>
      </p:sp>
      <p:sp>
        <p:nvSpPr>
          <p:cNvPr id="103" name="テキスト ボックス 25"/>
          <p:cNvSpPr txBox="1">
            <a:spLocks noChangeArrowheads="1"/>
          </p:cNvSpPr>
          <p:nvPr/>
        </p:nvSpPr>
        <p:spPr bwMode="auto">
          <a:xfrm>
            <a:off x="5346143" y="4565948"/>
            <a:ext cx="3310140" cy="10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3100" u="sng" dirty="0"/>
              <a:t>反強磁性体</a:t>
            </a:r>
            <a:endParaRPr lang="en-US" altLang="ja-JP" sz="3100" u="sng" dirty="0"/>
          </a:p>
          <a:p>
            <a:pPr algn="ctr" eaLnBrk="1" hangingPunct="1">
              <a:spcBef>
                <a:spcPct val="0"/>
              </a:spcBef>
              <a:buFontTx/>
              <a:buNone/>
            </a:pPr>
            <a:r>
              <a:rPr lang="ja-JP" altLang="en-US" sz="3100" dirty="0"/>
              <a:t>（ネール温度</a:t>
            </a:r>
            <a:r>
              <a:rPr lang="en-US" altLang="ja-JP" sz="3100" dirty="0"/>
              <a:t>10K</a:t>
            </a:r>
            <a:r>
              <a:rPr lang="ja-JP" altLang="en-US" sz="3100" dirty="0"/>
              <a:t>）</a:t>
            </a:r>
            <a:endParaRPr lang="ja-JP" altLang="en-US" sz="4200" u="sng" dirty="0"/>
          </a:p>
        </p:txBody>
      </p:sp>
      <p:sp>
        <p:nvSpPr>
          <p:cNvPr id="118" name="テキスト ボックス 3"/>
          <p:cNvSpPr txBox="1">
            <a:spLocks noChangeArrowheads="1"/>
          </p:cNvSpPr>
          <p:nvPr/>
        </p:nvSpPr>
        <p:spPr bwMode="auto">
          <a:xfrm>
            <a:off x="6664925" y="11983285"/>
            <a:ext cx="4447443" cy="10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dirty="0"/>
              <a:t>製法により、</a:t>
            </a:r>
            <a:r>
              <a:rPr lang="ja-JP" altLang="en-US" b="1" u="sng" dirty="0"/>
              <a:t>強磁性</a:t>
            </a:r>
            <a:r>
              <a:rPr lang="ja-JP" altLang="en-US" sz="2800" dirty="0"/>
              <a:t>を示す</a:t>
            </a:r>
            <a:r>
              <a:rPr lang="en-US" altLang="ja-JP" sz="2800" dirty="0"/>
              <a:t>ZnFe</a:t>
            </a:r>
            <a:r>
              <a:rPr lang="en-US" altLang="ja-JP" sz="2800" baseline="-25000" dirty="0"/>
              <a:t>2</a:t>
            </a:r>
            <a:r>
              <a:rPr lang="en-US" altLang="ja-JP" sz="2800" dirty="0"/>
              <a:t>O</a:t>
            </a:r>
            <a:r>
              <a:rPr lang="en-US" altLang="ja-JP" sz="2800" baseline="-25000" dirty="0"/>
              <a:t>4</a:t>
            </a:r>
            <a:r>
              <a:rPr lang="ja-JP" altLang="en-US" sz="2800" dirty="0"/>
              <a:t>薄膜の報告</a:t>
            </a:r>
          </a:p>
        </p:txBody>
      </p:sp>
      <p:sp>
        <p:nvSpPr>
          <p:cNvPr id="119" name="テキスト ボックス 7"/>
          <p:cNvSpPr txBox="1">
            <a:spLocks noChangeArrowheads="1"/>
          </p:cNvSpPr>
          <p:nvPr/>
        </p:nvSpPr>
        <p:spPr bwMode="auto">
          <a:xfrm>
            <a:off x="11980578" y="11860466"/>
            <a:ext cx="2638624" cy="117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dirty="0"/>
              <a:t>スパッタ法</a:t>
            </a:r>
            <a:r>
              <a:rPr lang="ja-JP" altLang="en-US" sz="3600" dirty="0"/>
              <a:t> </a:t>
            </a:r>
            <a:r>
              <a:rPr lang="ja-JP" altLang="en-US" sz="2400" baseline="30000" dirty="0"/>
              <a:t>［</a:t>
            </a:r>
            <a:r>
              <a:rPr lang="en-US" altLang="ja-JP" sz="2400" baseline="30000" dirty="0"/>
              <a:t>1</a:t>
            </a:r>
            <a:r>
              <a:rPr lang="ja-JP" altLang="en-US" sz="2400" baseline="30000" dirty="0"/>
              <a:t>］</a:t>
            </a:r>
            <a:endParaRPr lang="en-US" altLang="ja-JP" sz="2400" baseline="30000" dirty="0"/>
          </a:p>
          <a:p>
            <a:pPr eaLnBrk="1" hangingPunct="1">
              <a:spcBef>
                <a:spcPct val="0"/>
              </a:spcBef>
              <a:buFontTx/>
              <a:buNone/>
            </a:pPr>
            <a:r>
              <a:rPr lang="en-US" altLang="ja-JP" dirty="0"/>
              <a:t>PLD</a:t>
            </a:r>
            <a:r>
              <a:rPr lang="ja-JP" altLang="en-US" dirty="0"/>
              <a:t>法 </a:t>
            </a:r>
            <a:r>
              <a:rPr lang="ja-JP" altLang="en-US" sz="2400" baseline="30000" dirty="0"/>
              <a:t>［</a:t>
            </a:r>
            <a:r>
              <a:rPr lang="en-US" altLang="ja-JP" sz="2400" baseline="30000" dirty="0"/>
              <a:t>2</a:t>
            </a:r>
            <a:r>
              <a:rPr lang="ja-JP" altLang="en-US" sz="2400" baseline="30000" dirty="0"/>
              <a:t>］</a:t>
            </a:r>
          </a:p>
        </p:txBody>
      </p:sp>
      <p:sp>
        <p:nvSpPr>
          <p:cNvPr id="120" name="テキスト ボックス 2"/>
          <p:cNvSpPr txBox="1">
            <a:spLocks noChangeArrowheads="1"/>
          </p:cNvSpPr>
          <p:nvPr/>
        </p:nvSpPr>
        <p:spPr bwMode="auto">
          <a:xfrm>
            <a:off x="624866" y="21200449"/>
            <a:ext cx="14384775" cy="99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dirty="0"/>
              <a:t>[1] K. TANAKA et.al. , J. Phys. </a:t>
            </a:r>
            <a:r>
              <a:rPr lang="en-US" altLang="ja-JP" sz="2800" dirty="0" err="1"/>
              <a:t>Chem</a:t>
            </a:r>
            <a:r>
              <a:rPr lang="en-US" altLang="ja-JP" sz="2800" dirty="0"/>
              <a:t> Solids Vol 59, No. 9, pp. 1611–1618 (1998)</a:t>
            </a:r>
          </a:p>
          <a:p>
            <a:pPr eaLnBrk="1" hangingPunct="1">
              <a:spcBef>
                <a:spcPct val="0"/>
              </a:spcBef>
              <a:buFontTx/>
              <a:buNone/>
            </a:pPr>
            <a:r>
              <a:rPr lang="en-US" altLang="ja-JP" sz="2800" dirty="0"/>
              <a:t>[2] N. </a:t>
            </a:r>
            <a:r>
              <a:rPr lang="en-US" altLang="ja-JP" sz="2800" dirty="0" err="1"/>
              <a:t>Wakiya</a:t>
            </a:r>
            <a:r>
              <a:rPr lang="en-US" altLang="ja-JP" sz="2800" dirty="0"/>
              <a:t> et.al., Journal of Magnetism of Magnetic Materials 310(2007) pp.2546-2548</a:t>
            </a:r>
          </a:p>
        </p:txBody>
      </p:sp>
      <p:sp>
        <p:nvSpPr>
          <p:cNvPr id="121" name="右矢印 7"/>
          <p:cNvSpPr>
            <a:spLocks noChangeArrowheads="1"/>
          </p:cNvSpPr>
          <p:nvPr/>
        </p:nvSpPr>
        <p:spPr bwMode="auto">
          <a:xfrm>
            <a:off x="11039979" y="12298934"/>
            <a:ext cx="708002" cy="386026"/>
          </a:xfrm>
          <a:prstGeom prst="rightArrow">
            <a:avLst>
              <a:gd name="adj1" fmla="val 50000"/>
              <a:gd name="adj2" fmla="val 50338"/>
            </a:avLst>
          </a:prstGeom>
          <a:solidFill>
            <a:schemeClr val="accent1"/>
          </a:solidFill>
          <a:ln w="9525" algn="ctr">
            <a:solidFill>
              <a:schemeClr val="tx1"/>
            </a:solidFill>
            <a:round/>
            <a:headEnd/>
            <a:tailEnd/>
          </a:ln>
        </p:spPr>
        <p:txBody>
          <a:bodyPr lIns="129351" tIns="64676" rIns="129351" bIns="64676"/>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500">
              <a:solidFill>
                <a:schemeClr val="accent1"/>
              </a:solidFill>
            </a:endParaRPr>
          </a:p>
        </p:txBody>
      </p:sp>
      <p:grpSp>
        <p:nvGrpSpPr>
          <p:cNvPr id="2" name="グループ化 1"/>
          <p:cNvGrpSpPr/>
          <p:nvPr/>
        </p:nvGrpSpPr>
        <p:grpSpPr>
          <a:xfrm>
            <a:off x="8535259" y="8335922"/>
            <a:ext cx="6016690" cy="2661257"/>
            <a:chOff x="8530135" y="8272127"/>
            <a:chExt cx="6016690" cy="2661257"/>
          </a:xfrm>
        </p:grpSpPr>
        <p:sp>
          <p:nvSpPr>
            <p:cNvPr id="122" name="正方形/長方形 3"/>
            <p:cNvSpPr>
              <a:spLocks noChangeArrowheads="1"/>
            </p:cNvSpPr>
            <p:nvPr/>
          </p:nvSpPr>
          <p:spPr bwMode="auto">
            <a:xfrm>
              <a:off x="8530135" y="8276208"/>
              <a:ext cx="6016690" cy="2657176"/>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29351" tIns="64676" rIns="129351" bIns="64676"/>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500"/>
            </a:p>
          </p:txBody>
        </p:sp>
        <p:sp>
          <p:nvSpPr>
            <p:cNvPr id="123" name="テキスト ボックス 3"/>
            <p:cNvSpPr txBox="1">
              <a:spLocks noChangeArrowheads="1"/>
            </p:cNvSpPr>
            <p:nvPr/>
          </p:nvSpPr>
          <p:spPr bwMode="auto">
            <a:xfrm>
              <a:off x="8620553" y="8272127"/>
              <a:ext cx="5926272" cy="259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dirty="0"/>
                <a:t>ZnFe</a:t>
              </a:r>
              <a:r>
                <a:rPr lang="en-US" altLang="ja-JP" baseline="-25000" dirty="0"/>
                <a:t>2</a:t>
              </a:r>
              <a:r>
                <a:rPr lang="en-US" altLang="ja-JP" dirty="0"/>
                <a:t>O</a:t>
              </a:r>
              <a:r>
                <a:rPr lang="en-US" altLang="ja-JP" baseline="-25000" dirty="0"/>
                <a:t>4</a:t>
              </a:r>
              <a:r>
                <a:rPr lang="ja-JP" altLang="en-US" dirty="0"/>
                <a:t>薄膜は、紫外から可視領域の光を透過し、ガーネットでは透過しない低波長光での磁気光学素子や光アイソレーターなどのデバイスとして期待される。</a:t>
              </a:r>
              <a:endParaRPr lang="en-US" altLang="ja-JP" dirty="0"/>
            </a:p>
          </p:txBody>
        </p:sp>
      </p:grpSp>
      <p:sp>
        <p:nvSpPr>
          <p:cNvPr id="138" name="テキスト ボックス 2"/>
          <p:cNvSpPr txBox="1">
            <a:spLocks noChangeArrowheads="1"/>
          </p:cNvSpPr>
          <p:nvPr/>
        </p:nvSpPr>
        <p:spPr bwMode="auto">
          <a:xfrm>
            <a:off x="-21440" y="2924915"/>
            <a:ext cx="2723054" cy="623058"/>
          </a:xfrm>
          <a:prstGeom prst="rect">
            <a:avLst/>
          </a:prstGeom>
          <a:solidFill>
            <a:srgbClr val="C00000"/>
          </a:solidFill>
          <a:ln>
            <a:noFill/>
          </a:ln>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b="1" dirty="0">
                <a:solidFill>
                  <a:schemeClr val="bg1"/>
                </a:solidFill>
              </a:rPr>
              <a:t>はじめに</a:t>
            </a:r>
          </a:p>
        </p:txBody>
      </p:sp>
      <p:sp>
        <p:nvSpPr>
          <p:cNvPr id="268" name="コンテンツ プレースホルダー 1"/>
          <p:cNvSpPr txBox="1">
            <a:spLocks/>
          </p:cNvSpPr>
          <p:nvPr/>
        </p:nvSpPr>
        <p:spPr>
          <a:xfrm>
            <a:off x="186887" y="11857312"/>
            <a:ext cx="6057897" cy="732401"/>
          </a:xfrm>
          <a:prstGeom prst="rect">
            <a:avLst/>
          </a:prstGeom>
        </p:spPr>
        <p:txBody>
          <a:bodyPr lIns="129351" tIns="64676" rIns="129351" bIns="64676"/>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defRPr/>
            </a:pPr>
            <a:r>
              <a:rPr lang="ja-JP" altLang="en-US" sz="3400" b="1" u="sng" kern="0" dirty="0"/>
              <a:t>・強磁性を示す</a:t>
            </a:r>
            <a:r>
              <a:rPr lang="en-US" altLang="ja-JP" sz="3400" b="1" u="sng" kern="0" dirty="0"/>
              <a:t>ZnFe</a:t>
            </a:r>
            <a:r>
              <a:rPr lang="en-US" altLang="ja-JP" sz="3400" b="1" u="sng" kern="0" baseline="-25000" dirty="0"/>
              <a:t>2</a:t>
            </a:r>
            <a:r>
              <a:rPr lang="en-US" altLang="ja-JP" sz="3400" b="1" u="sng" kern="0" dirty="0"/>
              <a:t>O</a:t>
            </a:r>
            <a:r>
              <a:rPr lang="en-US" altLang="ja-JP" sz="3400" b="1" u="sng" kern="0" baseline="-25000" dirty="0"/>
              <a:t>4</a:t>
            </a:r>
            <a:r>
              <a:rPr lang="ja-JP" altLang="en-US" sz="3400" b="1" u="sng" kern="0" dirty="0"/>
              <a:t>について</a:t>
            </a:r>
          </a:p>
        </p:txBody>
      </p:sp>
      <p:grpSp>
        <p:nvGrpSpPr>
          <p:cNvPr id="236" name="グループ化 235"/>
          <p:cNvGrpSpPr/>
          <p:nvPr/>
        </p:nvGrpSpPr>
        <p:grpSpPr>
          <a:xfrm>
            <a:off x="414918" y="12911302"/>
            <a:ext cx="6137280" cy="5261248"/>
            <a:chOff x="551299" y="12887214"/>
            <a:chExt cx="4985407" cy="4118960"/>
          </a:xfrm>
        </p:grpSpPr>
        <p:pic>
          <p:nvPicPr>
            <p:cNvPr id="269" name="Picture 2" descr="C:\Users\中田勇輔\Desktop\IMG_20171107_100003.JPG"/>
            <p:cNvPicPr>
              <a:picLocks noChangeAspect="1" noChangeArrowheads="1"/>
            </p:cNvPicPr>
            <p:nvPr/>
          </p:nvPicPr>
          <p:blipFill>
            <a:blip r:embed="rId4">
              <a:extLst>
                <a:ext uri="{28A0092B-C50C-407E-A947-70E740481C1C}">
                  <a14:useLocalDpi xmlns:a14="http://schemas.microsoft.com/office/drawing/2010/main" val="0"/>
                </a:ext>
              </a:extLst>
            </a:blip>
            <a:srcRect l="5962" t="17068" r="17409" b="5399"/>
            <a:stretch>
              <a:fillRect/>
            </a:stretch>
          </p:blipFill>
          <p:spPr bwMode="auto">
            <a:xfrm>
              <a:off x="551299" y="12939886"/>
              <a:ext cx="3904940" cy="406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円/楕円 269"/>
            <p:cNvSpPr/>
            <p:nvPr/>
          </p:nvSpPr>
          <p:spPr bwMode="auto">
            <a:xfrm>
              <a:off x="2163689" y="14279365"/>
              <a:ext cx="863087" cy="861826"/>
            </a:xfrm>
            <a:prstGeom prst="ellipse">
              <a:avLst/>
            </a:prstGeom>
            <a:noFill/>
            <a:ln w="34925" cap="flat" cmpd="sng" algn="ctr">
              <a:solidFill>
                <a:srgbClr val="FF0000"/>
              </a:solidFill>
              <a:prstDash val="solid"/>
              <a:round/>
              <a:headEnd type="none" w="med" len="med"/>
              <a:tailEnd type="none" w="med" len="med"/>
            </a:ln>
            <a:effectLst/>
          </p:spPr>
          <p:txBody>
            <a:bodyPr lIns="129351" tIns="64676" rIns="129351" bIns="64676"/>
            <a:lstStyle/>
            <a:p>
              <a:pPr>
                <a:defRPr/>
              </a:pPr>
              <a:endParaRPr lang="ja-JP" altLang="en-US" dirty="0">
                <a:ln w="76200">
                  <a:solidFill>
                    <a:schemeClr val="tx1"/>
                  </a:solidFill>
                </a:ln>
                <a:ea typeface="ＭＳ Ｐゴシック" pitchFamily="50" charset="-128"/>
              </a:endParaRPr>
            </a:p>
          </p:txBody>
        </p:sp>
        <p:sp>
          <p:nvSpPr>
            <p:cNvPr id="271" name="円/楕円 270"/>
            <p:cNvSpPr/>
            <p:nvPr/>
          </p:nvSpPr>
          <p:spPr bwMode="auto">
            <a:xfrm>
              <a:off x="3615032" y="14840154"/>
              <a:ext cx="863087" cy="861826"/>
            </a:xfrm>
            <a:prstGeom prst="ellipse">
              <a:avLst/>
            </a:prstGeom>
            <a:noFill/>
            <a:ln w="34925" cap="flat" cmpd="sng" algn="ctr">
              <a:solidFill>
                <a:srgbClr val="0070C0"/>
              </a:solidFill>
              <a:prstDash val="solid"/>
              <a:round/>
              <a:headEnd type="none" w="med" len="med"/>
              <a:tailEnd type="none" w="med" len="med"/>
            </a:ln>
            <a:effectLst/>
          </p:spPr>
          <p:txBody>
            <a:bodyPr lIns="129351" tIns="64676" rIns="129351" bIns="64676"/>
            <a:lstStyle/>
            <a:p>
              <a:pPr>
                <a:defRPr/>
              </a:pPr>
              <a:endParaRPr lang="ja-JP" altLang="en-US" dirty="0">
                <a:ln w="76200">
                  <a:solidFill>
                    <a:schemeClr val="tx1"/>
                  </a:solidFill>
                </a:ln>
                <a:ea typeface="ＭＳ Ｐゴシック" pitchFamily="50" charset="-128"/>
              </a:endParaRPr>
            </a:p>
          </p:txBody>
        </p:sp>
        <p:sp>
          <p:nvSpPr>
            <p:cNvPr id="272" name="円/楕円 271"/>
            <p:cNvSpPr/>
            <p:nvPr/>
          </p:nvSpPr>
          <p:spPr bwMode="auto">
            <a:xfrm>
              <a:off x="2702753" y="15826828"/>
              <a:ext cx="863087" cy="861826"/>
            </a:xfrm>
            <a:prstGeom prst="ellipse">
              <a:avLst/>
            </a:prstGeom>
            <a:noFill/>
            <a:ln w="34925" cap="flat" cmpd="sng" algn="ctr">
              <a:solidFill>
                <a:srgbClr val="0070C0"/>
              </a:solidFill>
              <a:prstDash val="solid"/>
              <a:round/>
              <a:headEnd type="none" w="med" len="med"/>
              <a:tailEnd type="none" w="med" len="med"/>
            </a:ln>
            <a:effectLst/>
          </p:spPr>
          <p:txBody>
            <a:bodyPr lIns="129351" tIns="64676" rIns="129351" bIns="64676"/>
            <a:lstStyle/>
            <a:p>
              <a:pPr>
                <a:defRPr/>
              </a:pPr>
              <a:endParaRPr lang="ja-JP" altLang="en-US" dirty="0">
                <a:ln w="76200">
                  <a:solidFill>
                    <a:schemeClr val="tx1"/>
                  </a:solidFill>
                </a:ln>
                <a:ea typeface="ＭＳ Ｐゴシック" pitchFamily="50" charset="-128"/>
              </a:endParaRPr>
            </a:p>
          </p:txBody>
        </p:sp>
        <p:sp>
          <p:nvSpPr>
            <p:cNvPr id="273" name="円/楕円 272"/>
            <p:cNvSpPr/>
            <p:nvPr/>
          </p:nvSpPr>
          <p:spPr bwMode="auto">
            <a:xfrm>
              <a:off x="3098007" y="13561526"/>
              <a:ext cx="339392" cy="350117"/>
            </a:xfrm>
            <a:prstGeom prst="ellipse">
              <a:avLst/>
            </a:prstGeom>
            <a:noFill/>
            <a:ln w="34925" cap="flat" cmpd="sng" algn="ctr">
              <a:solidFill>
                <a:srgbClr val="0070C0"/>
              </a:solidFill>
              <a:prstDash val="solid"/>
              <a:round/>
              <a:headEnd type="none" w="med" len="med"/>
              <a:tailEnd type="none" w="med" len="med"/>
            </a:ln>
            <a:effectLst/>
          </p:spPr>
          <p:txBody>
            <a:bodyPr lIns="129351" tIns="64676" rIns="129351" bIns="64676"/>
            <a:lstStyle/>
            <a:p>
              <a:pPr>
                <a:defRPr/>
              </a:pPr>
              <a:endParaRPr lang="ja-JP" altLang="en-US" dirty="0">
                <a:ln w="76200">
                  <a:solidFill>
                    <a:schemeClr val="tx1"/>
                  </a:solidFill>
                </a:ln>
                <a:ea typeface="ＭＳ Ｐゴシック" pitchFamily="50" charset="-128"/>
              </a:endParaRPr>
            </a:p>
          </p:txBody>
        </p:sp>
        <p:sp>
          <p:nvSpPr>
            <p:cNvPr id="274" name="テキスト ボックス 13"/>
            <p:cNvSpPr txBox="1">
              <a:spLocks noChangeArrowheads="1"/>
            </p:cNvSpPr>
            <p:nvPr/>
          </p:nvSpPr>
          <p:spPr bwMode="auto">
            <a:xfrm>
              <a:off x="3448665" y="13054377"/>
              <a:ext cx="2088041" cy="100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dirty="0"/>
                <a:t>四面体位置</a:t>
              </a:r>
              <a:endParaRPr lang="en-US" altLang="ja-JP" sz="2800" dirty="0"/>
            </a:p>
            <a:p>
              <a:pPr eaLnBrk="1" hangingPunct="1">
                <a:spcBef>
                  <a:spcPct val="0"/>
                </a:spcBef>
                <a:buFontTx/>
                <a:buNone/>
              </a:pPr>
              <a:r>
                <a:rPr lang="ja-JP" altLang="en-US" sz="2800" dirty="0"/>
                <a:t>八面体位置</a:t>
              </a:r>
            </a:p>
          </p:txBody>
        </p:sp>
        <p:sp>
          <p:nvSpPr>
            <p:cNvPr id="275" name="円/楕円 274"/>
            <p:cNvSpPr/>
            <p:nvPr/>
          </p:nvSpPr>
          <p:spPr bwMode="auto">
            <a:xfrm>
              <a:off x="1703922" y="12887214"/>
              <a:ext cx="863087" cy="861826"/>
            </a:xfrm>
            <a:prstGeom prst="ellipse">
              <a:avLst/>
            </a:prstGeom>
            <a:noFill/>
            <a:ln w="34925" cap="flat" cmpd="sng" algn="ctr">
              <a:solidFill>
                <a:srgbClr val="0070C0"/>
              </a:solidFill>
              <a:prstDash val="solid"/>
              <a:round/>
              <a:headEnd type="none" w="med" len="med"/>
              <a:tailEnd type="none" w="med" len="med"/>
            </a:ln>
            <a:effectLst/>
          </p:spPr>
          <p:txBody>
            <a:bodyPr lIns="129351" tIns="64676" rIns="129351" bIns="64676"/>
            <a:lstStyle/>
            <a:p>
              <a:pPr>
                <a:defRPr/>
              </a:pPr>
              <a:endParaRPr lang="ja-JP" altLang="en-US" dirty="0">
                <a:ln w="76200">
                  <a:solidFill>
                    <a:schemeClr val="tx1"/>
                  </a:solidFill>
                </a:ln>
                <a:ea typeface="ＭＳ Ｐゴシック" pitchFamily="50" charset="-128"/>
              </a:endParaRPr>
            </a:p>
          </p:txBody>
        </p:sp>
        <p:sp>
          <p:nvSpPr>
            <p:cNvPr id="276" name="円/楕円 275"/>
            <p:cNvSpPr/>
            <p:nvPr/>
          </p:nvSpPr>
          <p:spPr bwMode="auto">
            <a:xfrm>
              <a:off x="840835" y="13892292"/>
              <a:ext cx="863087" cy="861826"/>
            </a:xfrm>
            <a:prstGeom prst="ellipse">
              <a:avLst/>
            </a:prstGeom>
            <a:noFill/>
            <a:ln w="34925" cap="flat" cmpd="sng" algn="ctr">
              <a:solidFill>
                <a:srgbClr val="0070C0"/>
              </a:solidFill>
              <a:prstDash val="solid"/>
              <a:round/>
              <a:headEnd type="none" w="med" len="med"/>
              <a:tailEnd type="none" w="med" len="med"/>
            </a:ln>
            <a:effectLst/>
          </p:spPr>
          <p:txBody>
            <a:bodyPr lIns="129351" tIns="64676" rIns="129351" bIns="64676"/>
            <a:lstStyle/>
            <a:p>
              <a:pPr>
                <a:defRPr/>
              </a:pPr>
              <a:endParaRPr lang="ja-JP" altLang="en-US" dirty="0">
                <a:ln w="76200">
                  <a:solidFill>
                    <a:schemeClr val="tx1"/>
                  </a:solidFill>
                </a:ln>
                <a:ea typeface="ＭＳ Ｐゴシック" pitchFamily="50" charset="-128"/>
              </a:endParaRPr>
            </a:p>
          </p:txBody>
        </p:sp>
        <p:sp>
          <p:nvSpPr>
            <p:cNvPr id="277" name="円/楕円 276"/>
            <p:cNvSpPr/>
            <p:nvPr/>
          </p:nvSpPr>
          <p:spPr bwMode="auto">
            <a:xfrm>
              <a:off x="1370330" y="15282361"/>
              <a:ext cx="863087" cy="861826"/>
            </a:xfrm>
            <a:prstGeom prst="ellipse">
              <a:avLst/>
            </a:prstGeom>
            <a:noFill/>
            <a:ln w="34925" cap="flat" cmpd="sng" algn="ctr">
              <a:solidFill>
                <a:srgbClr val="FF0000"/>
              </a:solidFill>
              <a:prstDash val="solid"/>
              <a:round/>
              <a:headEnd type="none" w="med" len="med"/>
              <a:tailEnd type="none" w="med" len="med"/>
            </a:ln>
            <a:effectLst/>
          </p:spPr>
          <p:txBody>
            <a:bodyPr lIns="129351" tIns="64676" rIns="129351" bIns="64676"/>
            <a:lstStyle/>
            <a:p>
              <a:pPr>
                <a:defRPr/>
              </a:pPr>
              <a:endParaRPr lang="ja-JP" altLang="en-US" dirty="0">
                <a:ln w="76200">
                  <a:solidFill>
                    <a:schemeClr val="tx1"/>
                  </a:solidFill>
                </a:ln>
                <a:ea typeface="ＭＳ Ｐゴシック" pitchFamily="50" charset="-128"/>
              </a:endParaRPr>
            </a:p>
          </p:txBody>
        </p:sp>
        <p:cxnSp>
          <p:nvCxnSpPr>
            <p:cNvPr id="278" name="直線矢印コネクタ 24"/>
            <p:cNvCxnSpPr>
              <a:cxnSpLocks noChangeShapeType="1"/>
            </p:cNvCxnSpPr>
            <p:nvPr/>
          </p:nvCxnSpPr>
          <p:spPr bwMode="auto">
            <a:xfrm flipH="1" flipV="1">
              <a:off x="2722984" y="15115107"/>
              <a:ext cx="229256" cy="700234"/>
            </a:xfrm>
            <a:prstGeom prst="straightConnector1">
              <a:avLst/>
            </a:prstGeom>
            <a:noFill/>
            <a:ln w="34925" algn="ctr">
              <a:solidFill>
                <a:srgbClr val="00B050"/>
              </a:solidFill>
              <a:round/>
              <a:headEnd type="arrow" w="med" len="med"/>
              <a:tailEnd type="arrow" w="med" len="med"/>
            </a:ln>
            <a:extLst>
              <a:ext uri="{909E8E84-426E-40DD-AFC4-6F175D3DCCD1}">
                <a14:hiddenFill xmlns:a14="http://schemas.microsoft.com/office/drawing/2010/main">
                  <a:noFill/>
                </a14:hiddenFill>
              </a:ext>
            </a:extLst>
          </p:spPr>
        </p:cxnSp>
        <p:cxnSp>
          <p:nvCxnSpPr>
            <p:cNvPr id="279" name="直線矢印コネクタ 25"/>
            <p:cNvCxnSpPr>
              <a:cxnSpLocks noChangeShapeType="1"/>
            </p:cNvCxnSpPr>
            <p:nvPr/>
          </p:nvCxnSpPr>
          <p:spPr bwMode="auto">
            <a:xfrm flipH="1" flipV="1">
              <a:off x="3134297" y="14771725"/>
              <a:ext cx="678781" cy="343382"/>
            </a:xfrm>
            <a:prstGeom prst="straightConnector1">
              <a:avLst/>
            </a:prstGeom>
            <a:noFill/>
            <a:ln w="34925" algn="ctr">
              <a:solidFill>
                <a:srgbClr val="00B050"/>
              </a:solidFill>
              <a:round/>
              <a:headEnd type="arrow" w="med" len="med"/>
              <a:tailEnd type="arrow" w="med" len="med"/>
            </a:ln>
            <a:extLst>
              <a:ext uri="{909E8E84-426E-40DD-AFC4-6F175D3DCCD1}">
                <a14:hiddenFill xmlns:a14="http://schemas.microsoft.com/office/drawing/2010/main">
                  <a:noFill/>
                </a14:hiddenFill>
              </a:ext>
            </a:extLst>
          </p:spPr>
        </p:cxnSp>
        <p:cxnSp>
          <p:nvCxnSpPr>
            <p:cNvPr id="280" name="直線矢印コネクタ 27"/>
            <p:cNvCxnSpPr>
              <a:cxnSpLocks noChangeShapeType="1"/>
            </p:cNvCxnSpPr>
            <p:nvPr/>
          </p:nvCxnSpPr>
          <p:spPr bwMode="auto">
            <a:xfrm flipH="1" flipV="1">
              <a:off x="2222989" y="13581429"/>
              <a:ext cx="258828" cy="697935"/>
            </a:xfrm>
            <a:prstGeom prst="straightConnector1">
              <a:avLst/>
            </a:prstGeom>
            <a:noFill/>
            <a:ln w="34925" algn="ctr">
              <a:solidFill>
                <a:srgbClr val="00B050"/>
              </a:solidFill>
              <a:round/>
              <a:headEnd type="arrow" w="med" len="med"/>
              <a:tailEnd type="arrow" w="med" len="med"/>
            </a:ln>
            <a:extLst>
              <a:ext uri="{909E8E84-426E-40DD-AFC4-6F175D3DCCD1}">
                <a14:hiddenFill xmlns:a14="http://schemas.microsoft.com/office/drawing/2010/main">
                  <a:noFill/>
                </a14:hiddenFill>
              </a:ext>
            </a:extLst>
          </p:spPr>
        </p:cxnSp>
        <p:sp>
          <p:nvSpPr>
            <p:cNvPr id="281" name="円/楕円 280"/>
            <p:cNvSpPr/>
            <p:nvPr/>
          </p:nvSpPr>
          <p:spPr bwMode="auto">
            <a:xfrm>
              <a:off x="3098007" y="13128370"/>
              <a:ext cx="339392" cy="352361"/>
            </a:xfrm>
            <a:prstGeom prst="ellipse">
              <a:avLst/>
            </a:prstGeom>
            <a:noFill/>
            <a:ln w="34925" cap="flat" cmpd="sng" algn="ctr">
              <a:solidFill>
                <a:srgbClr val="FF0000"/>
              </a:solidFill>
              <a:prstDash val="solid"/>
              <a:round/>
              <a:headEnd type="none" w="med" len="med"/>
              <a:tailEnd type="none" w="med" len="med"/>
            </a:ln>
            <a:effectLst/>
          </p:spPr>
          <p:txBody>
            <a:bodyPr lIns="129351" tIns="64676" rIns="129351" bIns="64676"/>
            <a:lstStyle/>
            <a:p>
              <a:pPr>
                <a:defRPr/>
              </a:pPr>
              <a:endParaRPr lang="ja-JP" altLang="en-US" dirty="0">
                <a:ln w="76200">
                  <a:solidFill>
                    <a:schemeClr val="tx1"/>
                  </a:solidFill>
                </a:ln>
                <a:ea typeface="ＭＳ Ｐゴシック" pitchFamily="50" charset="-128"/>
              </a:endParaRPr>
            </a:p>
          </p:txBody>
        </p:sp>
      </p:grpSp>
      <p:sp>
        <p:nvSpPr>
          <p:cNvPr id="286" name="テキスト ボックス 52"/>
          <p:cNvSpPr txBox="1">
            <a:spLocks noChangeArrowheads="1"/>
          </p:cNvSpPr>
          <p:nvPr/>
        </p:nvSpPr>
        <p:spPr bwMode="auto">
          <a:xfrm>
            <a:off x="1280205" y="18114467"/>
            <a:ext cx="3071293" cy="6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u="sng" dirty="0"/>
              <a:t>強磁性</a:t>
            </a:r>
            <a:r>
              <a:rPr lang="en-US" altLang="ja-JP" u="sng" dirty="0"/>
              <a:t>ZnFe</a:t>
            </a:r>
            <a:r>
              <a:rPr lang="en-US" altLang="ja-JP" u="sng" baseline="-25000" dirty="0"/>
              <a:t>2</a:t>
            </a:r>
            <a:r>
              <a:rPr lang="en-US" altLang="ja-JP" u="sng" dirty="0"/>
              <a:t>O</a:t>
            </a:r>
            <a:r>
              <a:rPr lang="en-US" altLang="ja-JP" u="sng" baseline="-25000" dirty="0"/>
              <a:t>4</a:t>
            </a:r>
            <a:endParaRPr lang="ja-JP" altLang="en-US" u="sng" dirty="0"/>
          </a:p>
        </p:txBody>
      </p:sp>
      <p:sp>
        <p:nvSpPr>
          <p:cNvPr id="287" name="正方形/長方形 286"/>
          <p:cNvSpPr/>
          <p:nvPr/>
        </p:nvSpPr>
        <p:spPr>
          <a:xfrm>
            <a:off x="6403878" y="13310657"/>
            <a:ext cx="8105385" cy="1183529"/>
          </a:xfrm>
          <a:prstGeom prst="rect">
            <a:avLst/>
          </a:prstGeom>
        </p:spPr>
        <p:txBody>
          <a:bodyPr wrap="square" lIns="129351" tIns="64676" rIns="129351" bIns="64676">
            <a:spAutoFit/>
          </a:bodyPr>
          <a:lstStyle/>
          <a:p>
            <a:pPr eaLnBrk="0" hangingPunct="0">
              <a:spcBef>
                <a:spcPct val="20000"/>
              </a:spcBef>
              <a:defRPr/>
            </a:pPr>
            <a:r>
              <a:rPr lang="ja-JP" altLang="en-US" sz="3100" b="1" kern="0" dirty="0">
                <a:solidFill>
                  <a:srgbClr val="000000"/>
                </a:solidFill>
                <a:latin typeface="Arial"/>
                <a:ea typeface="ＭＳ Ｐゴシック"/>
              </a:rPr>
              <a:t>強磁性を示す</a:t>
            </a:r>
            <a:r>
              <a:rPr lang="en-US" altLang="ja-JP" sz="3100" b="1" kern="0" dirty="0">
                <a:solidFill>
                  <a:srgbClr val="000000"/>
                </a:solidFill>
                <a:latin typeface="Arial"/>
                <a:ea typeface="ＭＳ Ｐゴシック"/>
              </a:rPr>
              <a:t>ZnFe</a:t>
            </a:r>
            <a:r>
              <a:rPr lang="en-US" altLang="ja-JP" sz="3100" b="1" kern="0" baseline="-25000" dirty="0">
                <a:solidFill>
                  <a:srgbClr val="000000"/>
                </a:solidFill>
                <a:latin typeface="Arial"/>
                <a:ea typeface="ＭＳ Ｐゴシック"/>
              </a:rPr>
              <a:t>2</a:t>
            </a:r>
            <a:r>
              <a:rPr lang="en-US" altLang="ja-JP" sz="3100" b="1" kern="0" dirty="0">
                <a:solidFill>
                  <a:srgbClr val="000000"/>
                </a:solidFill>
                <a:latin typeface="Arial"/>
                <a:ea typeface="ＭＳ Ｐゴシック"/>
              </a:rPr>
              <a:t>O</a:t>
            </a:r>
            <a:r>
              <a:rPr lang="en-US" altLang="ja-JP" sz="3100" b="1" kern="0" baseline="-25000" dirty="0">
                <a:solidFill>
                  <a:srgbClr val="000000"/>
                </a:solidFill>
                <a:latin typeface="Arial"/>
                <a:ea typeface="ＭＳ Ｐゴシック"/>
              </a:rPr>
              <a:t>4</a:t>
            </a:r>
            <a:r>
              <a:rPr lang="ja-JP" altLang="en-US" sz="3100" b="1" kern="0" dirty="0">
                <a:solidFill>
                  <a:srgbClr val="000000"/>
                </a:solidFill>
                <a:latin typeface="Arial"/>
                <a:ea typeface="ＭＳ Ｐゴシック"/>
              </a:rPr>
              <a:t>・・・</a:t>
            </a:r>
            <a:endParaRPr lang="en-US" altLang="ja-JP" sz="3100" b="1" kern="0" baseline="-25000" dirty="0">
              <a:solidFill>
                <a:srgbClr val="000000"/>
              </a:solidFill>
              <a:latin typeface="Arial"/>
              <a:ea typeface="ＭＳ Ｐゴシック"/>
            </a:endParaRPr>
          </a:p>
          <a:p>
            <a:pPr eaLnBrk="0" hangingPunct="0">
              <a:spcBef>
                <a:spcPct val="20000"/>
              </a:spcBef>
              <a:defRPr/>
            </a:pPr>
            <a:r>
              <a:rPr lang="ja-JP" altLang="en-US" sz="3100" kern="0" dirty="0">
                <a:solidFill>
                  <a:srgbClr val="000000"/>
                </a:solidFill>
                <a:latin typeface="Arial"/>
                <a:ea typeface="ＭＳ Ｐゴシック"/>
              </a:rPr>
              <a:t>　</a:t>
            </a:r>
            <a:r>
              <a:rPr lang="en-US" altLang="ja-JP" sz="2800" b="1" dirty="0">
                <a:ea typeface="ＭＳ Ｐゴシック" pitchFamily="50" charset="-128"/>
              </a:rPr>
              <a:t>Zn</a:t>
            </a:r>
            <a:r>
              <a:rPr lang="en-US" altLang="ja-JP" sz="2800" b="1" baseline="30000" dirty="0">
                <a:ea typeface="ＭＳ Ｐゴシック" pitchFamily="50" charset="-128"/>
              </a:rPr>
              <a:t>2</a:t>
            </a:r>
            <a:r>
              <a:rPr lang="ja-JP" altLang="en-US" sz="2800" b="1" baseline="30000" dirty="0">
                <a:ea typeface="ＭＳ Ｐゴシック" pitchFamily="50" charset="-128"/>
              </a:rPr>
              <a:t>＋</a:t>
            </a:r>
            <a:r>
              <a:rPr lang="ja-JP" altLang="en-US" sz="2800" b="1" dirty="0">
                <a:ea typeface="ＭＳ Ｐゴシック" pitchFamily="50" charset="-128"/>
              </a:rPr>
              <a:t>と</a:t>
            </a:r>
            <a:r>
              <a:rPr lang="en-US" altLang="ja-JP" sz="2800" b="1" dirty="0">
                <a:ea typeface="ＭＳ Ｐゴシック" pitchFamily="50" charset="-128"/>
              </a:rPr>
              <a:t>Fe</a:t>
            </a:r>
            <a:r>
              <a:rPr lang="en-US" altLang="ja-JP" sz="2800" b="1" baseline="30000" dirty="0">
                <a:ea typeface="ＭＳ Ｐゴシック" pitchFamily="50" charset="-128"/>
              </a:rPr>
              <a:t>3</a:t>
            </a:r>
            <a:r>
              <a:rPr lang="ja-JP" altLang="en-US" sz="2800" b="1" baseline="30000" dirty="0">
                <a:ea typeface="ＭＳ Ｐゴシック" pitchFamily="50" charset="-128"/>
              </a:rPr>
              <a:t>＋</a:t>
            </a:r>
            <a:r>
              <a:rPr lang="ja-JP" altLang="en-US" sz="2800" b="1" dirty="0">
                <a:ea typeface="ＭＳ Ｐゴシック" pitchFamily="50" charset="-128"/>
              </a:rPr>
              <a:t>のサイトが部分的に入れ替わった構造</a:t>
            </a:r>
            <a:endParaRPr lang="ja-JP" altLang="en-US" sz="3100" b="1" kern="0" dirty="0">
              <a:solidFill>
                <a:srgbClr val="000000"/>
              </a:solidFill>
              <a:latin typeface="Arial"/>
              <a:ea typeface="ＭＳ Ｐゴシック"/>
            </a:endParaRPr>
          </a:p>
        </p:txBody>
      </p:sp>
      <p:sp>
        <p:nvSpPr>
          <p:cNvPr id="288" name="正方形/長方形 3"/>
          <p:cNvSpPr>
            <a:spLocks noChangeArrowheads="1"/>
          </p:cNvSpPr>
          <p:nvPr/>
        </p:nvSpPr>
        <p:spPr bwMode="auto">
          <a:xfrm>
            <a:off x="6235482" y="13249002"/>
            <a:ext cx="8192125" cy="1245185"/>
          </a:xfrm>
          <a:prstGeom prst="rect">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29351" tIns="64676" rIns="129351" bIns="64676"/>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500"/>
          </a:p>
        </p:txBody>
      </p:sp>
      <p:sp>
        <p:nvSpPr>
          <p:cNvPr id="308" name="テキスト ボックス 18"/>
          <p:cNvSpPr txBox="1">
            <a:spLocks noChangeArrowheads="1"/>
          </p:cNvSpPr>
          <p:nvPr/>
        </p:nvSpPr>
        <p:spPr bwMode="auto">
          <a:xfrm>
            <a:off x="6957254" y="14767581"/>
            <a:ext cx="7085609" cy="160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b="1" dirty="0"/>
              <a:t>八面体位置と四面体位置の</a:t>
            </a:r>
            <a:r>
              <a:rPr lang="en-US" altLang="ja-JP" b="1" dirty="0"/>
              <a:t>Fe</a:t>
            </a:r>
            <a:r>
              <a:rPr lang="en-US" altLang="ja-JP" b="1" baseline="30000" dirty="0"/>
              <a:t>3</a:t>
            </a:r>
            <a:r>
              <a:rPr lang="ja-JP" altLang="en-US" b="1" baseline="30000" dirty="0"/>
              <a:t>＋</a:t>
            </a:r>
            <a:r>
              <a:rPr lang="ja-JP" altLang="en-US" b="1" dirty="0"/>
              <a:t>間で強い超交換相互作用が働き、反強磁性的にカップリングする。</a:t>
            </a:r>
          </a:p>
        </p:txBody>
      </p:sp>
      <p:sp>
        <p:nvSpPr>
          <p:cNvPr id="309" name="下矢印 308"/>
          <p:cNvSpPr/>
          <p:nvPr/>
        </p:nvSpPr>
        <p:spPr>
          <a:xfrm>
            <a:off x="9931088" y="16274564"/>
            <a:ext cx="616377" cy="620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anchor="ctr"/>
          <a:lstStyle/>
          <a:p>
            <a:pPr algn="ctr">
              <a:defRPr/>
            </a:pPr>
            <a:endParaRPr lang="ja-JP" altLang="en-US" dirty="0"/>
          </a:p>
        </p:txBody>
      </p:sp>
      <p:sp>
        <p:nvSpPr>
          <p:cNvPr id="310" name="テキスト ボックス 20"/>
          <p:cNvSpPr txBox="1">
            <a:spLocks noChangeArrowheads="1"/>
          </p:cNvSpPr>
          <p:nvPr/>
        </p:nvSpPr>
        <p:spPr bwMode="auto">
          <a:xfrm>
            <a:off x="9020649" y="18516051"/>
            <a:ext cx="2352033" cy="6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b="1" u="sng" dirty="0"/>
              <a:t>強磁性配列</a:t>
            </a:r>
          </a:p>
        </p:txBody>
      </p:sp>
      <p:sp>
        <p:nvSpPr>
          <p:cNvPr id="311" name="テキスト ボックス 1"/>
          <p:cNvSpPr txBox="1">
            <a:spLocks noChangeArrowheads="1"/>
          </p:cNvSpPr>
          <p:nvPr/>
        </p:nvSpPr>
        <p:spPr bwMode="auto">
          <a:xfrm>
            <a:off x="7557724" y="16888725"/>
            <a:ext cx="5783596" cy="11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b="1" dirty="0"/>
              <a:t>隣接する八面体位置の</a:t>
            </a:r>
            <a:r>
              <a:rPr lang="en-US" altLang="ja-JP" b="1" dirty="0"/>
              <a:t>Fe</a:t>
            </a:r>
            <a:r>
              <a:rPr lang="en-US" altLang="ja-JP" b="1" baseline="30000" dirty="0"/>
              <a:t>3</a:t>
            </a:r>
            <a:r>
              <a:rPr lang="ja-JP" altLang="en-US" b="1" baseline="30000" dirty="0"/>
              <a:t>＋ </a:t>
            </a:r>
            <a:r>
              <a:rPr lang="ja-JP" altLang="en-US" b="1" dirty="0"/>
              <a:t>の磁気モーメントが同一方向を向く。</a:t>
            </a:r>
          </a:p>
        </p:txBody>
      </p:sp>
      <p:sp>
        <p:nvSpPr>
          <p:cNvPr id="323" name="テキスト ボックス 2"/>
          <p:cNvSpPr txBox="1">
            <a:spLocks noChangeArrowheads="1"/>
          </p:cNvSpPr>
          <p:nvPr/>
        </p:nvSpPr>
        <p:spPr bwMode="auto">
          <a:xfrm>
            <a:off x="15146958" y="37042564"/>
            <a:ext cx="2335238" cy="623058"/>
          </a:xfrm>
          <a:prstGeom prst="rect">
            <a:avLst/>
          </a:prstGeom>
          <a:solidFill>
            <a:srgbClr val="C00000"/>
          </a:solidFill>
          <a:ln>
            <a:noFill/>
          </a:ln>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b="1" dirty="0">
                <a:solidFill>
                  <a:schemeClr val="bg1"/>
                </a:solidFill>
              </a:rPr>
              <a:t>結論</a:t>
            </a:r>
          </a:p>
        </p:txBody>
      </p:sp>
      <p:sp>
        <p:nvSpPr>
          <p:cNvPr id="324" name="テキスト ボックス 1"/>
          <p:cNvSpPr txBox="1">
            <a:spLocks noChangeArrowheads="1"/>
          </p:cNvSpPr>
          <p:nvPr/>
        </p:nvSpPr>
        <p:spPr bwMode="auto">
          <a:xfrm>
            <a:off x="15296585" y="37750078"/>
            <a:ext cx="14582249" cy="496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marL="457200" indent="-4572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defRPr/>
            </a:pPr>
            <a:r>
              <a:rPr lang="en-US" altLang="ja-JP" sz="2800" b="1" dirty="0"/>
              <a:t>ZnFe</a:t>
            </a:r>
            <a:r>
              <a:rPr lang="en-US" altLang="ja-JP" sz="2800" b="1" baseline="-25000" dirty="0"/>
              <a:t>2</a:t>
            </a:r>
            <a:r>
              <a:rPr lang="en-US" altLang="ja-JP" sz="2800" b="1" dirty="0"/>
              <a:t>O</a:t>
            </a:r>
            <a:r>
              <a:rPr lang="en-US" altLang="ja-JP" sz="2800" b="1" baseline="-25000" dirty="0"/>
              <a:t>4</a:t>
            </a:r>
            <a:r>
              <a:rPr lang="ja-JP" altLang="en-US" sz="2800" b="1" dirty="0"/>
              <a:t>薄膜の最適な焼成条件は</a:t>
            </a:r>
            <a:r>
              <a:rPr lang="en-US" altLang="ja-JP" sz="2800" b="1" dirty="0"/>
              <a:t>, </a:t>
            </a:r>
            <a:r>
              <a:rPr lang="ja-JP" altLang="en-US" sz="2800" b="1" dirty="0"/>
              <a:t>焼成温度</a:t>
            </a:r>
            <a:r>
              <a:rPr lang="en-US" altLang="ja-JP" sz="2800" b="1" dirty="0"/>
              <a:t>: 480</a:t>
            </a:r>
            <a:r>
              <a:rPr lang="ja-JP" altLang="en-US" sz="2800" b="1" dirty="0"/>
              <a:t>℃～</a:t>
            </a:r>
            <a:r>
              <a:rPr lang="en-US" altLang="ja-JP" sz="2800" b="1" dirty="0"/>
              <a:t>500</a:t>
            </a:r>
            <a:r>
              <a:rPr lang="ja-JP" altLang="en-US" sz="2800" b="1" dirty="0"/>
              <a:t>℃</a:t>
            </a:r>
            <a:r>
              <a:rPr lang="en-US" altLang="ja-JP" sz="2800" b="1" dirty="0"/>
              <a:t>, </a:t>
            </a:r>
          </a:p>
          <a:p>
            <a:pPr marL="0" indent="0" eaLnBrk="1" hangingPunct="1">
              <a:spcBef>
                <a:spcPct val="0"/>
              </a:spcBef>
              <a:buNone/>
              <a:defRPr/>
            </a:pPr>
            <a:r>
              <a:rPr lang="ja-JP" altLang="en-US" sz="2800" b="1" dirty="0"/>
              <a:t>　焼成時間 </a:t>
            </a:r>
            <a:r>
              <a:rPr lang="en-US" altLang="ja-JP" sz="2800" b="1" dirty="0"/>
              <a:t>: 2h</a:t>
            </a:r>
            <a:r>
              <a:rPr lang="ja-JP" altLang="en-US" sz="2800" b="1" dirty="0"/>
              <a:t>～</a:t>
            </a:r>
            <a:r>
              <a:rPr lang="en-US" altLang="ja-JP" sz="2800" b="1" dirty="0"/>
              <a:t>12h, </a:t>
            </a:r>
            <a:r>
              <a:rPr lang="ja-JP" altLang="en-US" sz="2800" b="1" dirty="0"/>
              <a:t>の範囲内に存在することが示唆され</a:t>
            </a:r>
            <a:r>
              <a:rPr lang="en-US" altLang="ja-JP" sz="2800" b="1" dirty="0"/>
              <a:t>, </a:t>
            </a:r>
            <a:r>
              <a:rPr lang="ja-JP" altLang="en-US" sz="2800" b="1" dirty="0"/>
              <a:t>焼成温度と焼成時間　</a:t>
            </a:r>
            <a:endParaRPr lang="en-US" altLang="ja-JP" sz="2800" b="1" dirty="0"/>
          </a:p>
          <a:p>
            <a:pPr marL="0" indent="0" eaLnBrk="1" hangingPunct="1">
              <a:spcBef>
                <a:spcPct val="0"/>
              </a:spcBef>
              <a:buNone/>
              <a:defRPr/>
            </a:pPr>
            <a:r>
              <a:rPr lang="ja-JP" altLang="en-US" sz="2800" b="1" dirty="0"/>
              <a:t>　に相関があることが認められた</a:t>
            </a:r>
            <a:r>
              <a:rPr lang="en-US" altLang="ja-JP" sz="2800" b="1" dirty="0"/>
              <a:t>. </a:t>
            </a:r>
          </a:p>
          <a:p>
            <a:pPr eaLnBrk="1" hangingPunct="1">
              <a:spcBef>
                <a:spcPct val="0"/>
              </a:spcBef>
              <a:defRPr/>
            </a:pPr>
            <a:endParaRPr lang="en-US" altLang="ja-JP" sz="1800" b="1" dirty="0"/>
          </a:p>
          <a:p>
            <a:pPr eaLnBrk="1" hangingPunct="1">
              <a:spcBef>
                <a:spcPct val="0"/>
              </a:spcBef>
              <a:defRPr/>
            </a:pPr>
            <a:r>
              <a:rPr kumimoji="1" lang="en-US" altLang="ja-JP" sz="2800" b="1" dirty="0"/>
              <a:t>ZnFe</a:t>
            </a:r>
            <a:r>
              <a:rPr kumimoji="1" lang="en-US" altLang="ja-JP" sz="2800" b="1" baseline="-25000" dirty="0"/>
              <a:t>2-x</a:t>
            </a:r>
            <a:r>
              <a:rPr kumimoji="1" lang="en-US" altLang="ja-JP" sz="2800" b="1" dirty="0"/>
              <a:t>Co</a:t>
            </a:r>
            <a:r>
              <a:rPr kumimoji="1" lang="en-US" altLang="ja-JP" sz="2800" b="1" baseline="-25000" dirty="0"/>
              <a:t>x</a:t>
            </a:r>
            <a:r>
              <a:rPr kumimoji="1" lang="en-US" altLang="ja-JP" sz="2800" b="1" dirty="0"/>
              <a:t>O</a:t>
            </a:r>
            <a:r>
              <a:rPr kumimoji="1" lang="en-US" altLang="ja-JP" sz="2800" b="1" baseline="-25000" dirty="0"/>
              <a:t>4</a:t>
            </a:r>
            <a:r>
              <a:rPr lang="ja-JP" altLang="en-US" sz="2800" b="1" dirty="0"/>
              <a:t>薄膜は</a:t>
            </a:r>
            <a:r>
              <a:rPr lang="en-US" altLang="ja-JP" sz="2800" b="1" dirty="0"/>
              <a:t>Co</a:t>
            </a:r>
            <a:r>
              <a:rPr lang="ja-JP" altLang="en-US" sz="2800" b="1" dirty="0"/>
              <a:t>置換量 </a:t>
            </a:r>
            <a:r>
              <a:rPr lang="en-US" altLang="ja-JP" sz="2800" b="1" dirty="0"/>
              <a:t>x = 0.75, </a:t>
            </a:r>
            <a:r>
              <a:rPr lang="ja-JP" altLang="en-US" sz="2800" b="1" dirty="0"/>
              <a:t>焼成温度</a:t>
            </a:r>
            <a:r>
              <a:rPr lang="en-US" altLang="ja-JP" sz="2800" b="1" dirty="0"/>
              <a:t>800℃</a:t>
            </a:r>
            <a:r>
              <a:rPr lang="ja-JP" altLang="en-US" sz="2800" b="1" dirty="0"/>
              <a:t>において</a:t>
            </a:r>
            <a:r>
              <a:rPr lang="en-US" altLang="ja-JP" sz="2800" b="1" dirty="0"/>
              <a:t>, </a:t>
            </a:r>
            <a:r>
              <a:rPr lang="ja-JP" altLang="en-US" sz="2800" b="1" dirty="0"/>
              <a:t>焼成時間</a:t>
            </a:r>
            <a:r>
              <a:rPr lang="en-US" altLang="ja-JP" sz="2800" b="1" dirty="0"/>
              <a:t>4h</a:t>
            </a:r>
            <a:r>
              <a:rPr lang="ja-JP" altLang="en-US" sz="2800" b="1" dirty="0"/>
              <a:t>のときに</a:t>
            </a:r>
            <a:r>
              <a:rPr lang="en-US" altLang="ja-JP" sz="2800" b="1" dirty="0"/>
              <a:t>, </a:t>
            </a:r>
            <a:r>
              <a:rPr lang="ja-JP" altLang="en-US" sz="2800" b="1" dirty="0"/>
              <a:t>理論最大磁化と同程度の</a:t>
            </a:r>
            <a:r>
              <a:rPr lang="en-US" altLang="ja-JP" sz="2800" b="1" dirty="0">
                <a:effectLst/>
                <a:latin typeface="+mj-lt"/>
              </a:rPr>
              <a:t>60.9 [emu/g]</a:t>
            </a:r>
            <a:r>
              <a:rPr lang="ja-JP" altLang="en-US" sz="2800" b="1" dirty="0">
                <a:latin typeface="+mj-lt"/>
              </a:rPr>
              <a:t>を得た</a:t>
            </a:r>
            <a:r>
              <a:rPr lang="en-US" altLang="ja-JP" sz="2800" b="1" dirty="0">
                <a:latin typeface="+mj-lt"/>
              </a:rPr>
              <a:t>. </a:t>
            </a:r>
            <a:r>
              <a:rPr lang="ja-JP" altLang="en-US" sz="2800" b="1" dirty="0">
                <a:latin typeface="+mj-lt"/>
              </a:rPr>
              <a:t>一方で</a:t>
            </a:r>
            <a:r>
              <a:rPr lang="en-US" altLang="ja-JP" sz="2800" b="1" dirty="0">
                <a:latin typeface="+mj-lt"/>
              </a:rPr>
              <a:t>, </a:t>
            </a:r>
            <a:r>
              <a:rPr lang="ja-JP" altLang="en-US" sz="2800" b="1" dirty="0"/>
              <a:t>焼成時間</a:t>
            </a:r>
            <a:r>
              <a:rPr lang="en-US" altLang="ja-JP" sz="2800" b="1" dirty="0"/>
              <a:t>15min, 30min</a:t>
            </a:r>
            <a:r>
              <a:rPr lang="ja-JP" altLang="en-US" sz="2800" b="1" dirty="0"/>
              <a:t>のときに</a:t>
            </a:r>
            <a:r>
              <a:rPr lang="en-US" altLang="ja-JP" sz="2800" b="1" dirty="0"/>
              <a:t>, </a:t>
            </a:r>
            <a:r>
              <a:rPr lang="ja-JP" altLang="en-US" sz="2800" b="1" dirty="0"/>
              <a:t>ハード磁性材料と同程度の</a:t>
            </a:r>
            <a:r>
              <a:rPr lang="en-US" altLang="ja-JP" sz="2800" b="1" dirty="0"/>
              <a:t>4000</a:t>
            </a:r>
            <a:r>
              <a:rPr lang="ja-JP" altLang="en-US" sz="2800" b="1" dirty="0"/>
              <a:t>～</a:t>
            </a:r>
            <a:r>
              <a:rPr lang="en-US" altLang="ja-JP" sz="2800" b="1" dirty="0"/>
              <a:t>5000 [</a:t>
            </a:r>
            <a:r>
              <a:rPr lang="en-US" altLang="ja-JP" sz="2800" b="1" dirty="0" err="1"/>
              <a:t>Oe</a:t>
            </a:r>
            <a:r>
              <a:rPr lang="en-US" altLang="ja-JP" sz="2800" b="1" dirty="0"/>
              <a:t>] </a:t>
            </a:r>
            <a:r>
              <a:rPr lang="ja-JP" altLang="en-US" sz="2800" b="1" dirty="0"/>
              <a:t>の保磁力を得た</a:t>
            </a:r>
            <a:r>
              <a:rPr lang="en-US" altLang="ja-JP" sz="2800" b="1" dirty="0"/>
              <a:t>. </a:t>
            </a:r>
            <a:r>
              <a:rPr lang="ja-JP" altLang="en-US" sz="2800" b="1" dirty="0"/>
              <a:t>したがって</a:t>
            </a:r>
            <a:r>
              <a:rPr lang="en-US" altLang="ja-JP" sz="2800" b="1" dirty="0"/>
              <a:t>, </a:t>
            </a:r>
            <a:r>
              <a:rPr lang="ja-JP" altLang="en-US" sz="2800" b="1" dirty="0"/>
              <a:t>大きな磁化を得るためには高温長時間焼成</a:t>
            </a:r>
            <a:r>
              <a:rPr lang="en-US" altLang="ja-JP" sz="2800" b="1" dirty="0"/>
              <a:t>, </a:t>
            </a:r>
            <a:r>
              <a:rPr lang="ja-JP" altLang="en-US" sz="2800" b="1" dirty="0"/>
              <a:t>大きな保磁力を得るためには高温短時間焼成が有効であると示唆された</a:t>
            </a:r>
            <a:r>
              <a:rPr lang="en-US" altLang="ja-JP" sz="2800" b="1" dirty="0"/>
              <a:t>. </a:t>
            </a:r>
          </a:p>
          <a:p>
            <a:pPr eaLnBrk="1" hangingPunct="1">
              <a:spcBef>
                <a:spcPct val="0"/>
              </a:spcBef>
              <a:defRPr/>
            </a:pPr>
            <a:endParaRPr lang="en-US" altLang="ja-JP" sz="1600" b="1" dirty="0"/>
          </a:p>
          <a:p>
            <a:pPr eaLnBrk="1" hangingPunct="1">
              <a:spcBef>
                <a:spcPct val="0"/>
              </a:spcBef>
              <a:defRPr/>
            </a:pPr>
            <a:r>
              <a:rPr kumimoji="1" lang="en-US" altLang="ja-JP" sz="2800" b="1" dirty="0"/>
              <a:t>ZnFe</a:t>
            </a:r>
            <a:r>
              <a:rPr kumimoji="1" lang="en-US" altLang="ja-JP" sz="2800" b="1" baseline="-25000" dirty="0"/>
              <a:t>2-x</a:t>
            </a:r>
            <a:r>
              <a:rPr kumimoji="1" lang="en-US" altLang="ja-JP" sz="2800" b="1" dirty="0"/>
              <a:t>Co</a:t>
            </a:r>
            <a:r>
              <a:rPr kumimoji="1" lang="en-US" altLang="ja-JP" sz="2800" b="1" baseline="-25000" dirty="0"/>
              <a:t>x</a:t>
            </a:r>
            <a:r>
              <a:rPr kumimoji="1" lang="en-US" altLang="ja-JP" sz="2800" b="1" dirty="0"/>
              <a:t>O</a:t>
            </a:r>
            <a:r>
              <a:rPr kumimoji="1" lang="en-US" altLang="ja-JP" sz="2800" b="1" baseline="-25000" dirty="0"/>
              <a:t>4</a:t>
            </a:r>
            <a:r>
              <a:rPr lang="ja-JP" altLang="en-US" sz="2800" b="1" dirty="0"/>
              <a:t>薄膜は極低温領域で異方性磁界の増加が確認され</a:t>
            </a:r>
            <a:r>
              <a:rPr lang="en-US" altLang="ja-JP" sz="2800" b="1" dirty="0"/>
              <a:t>, </a:t>
            </a:r>
            <a:r>
              <a:rPr lang="ja-JP" altLang="en-US" sz="2800" b="1" dirty="0"/>
              <a:t>ゼロ磁場で強磁性共鳴が起きていると示唆された</a:t>
            </a:r>
            <a:r>
              <a:rPr lang="en-US" altLang="ja-JP" sz="2800" b="1" dirty="0"/>
              <a:t>. </a:t>
            </a:r>
          </a:p>
        </p:txBody>
      </p:sp>
      <p:sp>
        <p:nvSpPr>
          <p:cNvPr id="93" name="コンテンツ プレースホルダー 2"/>
          <p:cNvSpPr txBox="1">
            <a:spLocks/>
          </p:cNvSpPr>
          <p:nvPr/>
        </p:nvSpPr>
        <p:spPr>
          <a:xfrm>
            <a:off x="87783" y="3641577"/>
            <a:ext cx="4222161" cy="485481"/>
          </a:xfrm>
          <a:prstGeom prst="rect">
            <a:avLst/>
          </a:prstGeom>
        </p:spPr>
        <p:txBody>
          <a:bodyPr lIns="129351" tIns="64676" rIns="129351" bIns="64676"/>
          <a:lstStyle>
            <a:lvl1pPr marL="1106791" indent="-1106791" algn="l" defTabSz="2951441" rtl="0" eaLnBrk="1" latinLnBrk="0" hangingPunct="1">
              <a:spcBef>
                <a:spcPct val="20000"/>
              </a:spcBef>
              <a:buFont typeface="Arial" panose="020B0604020202020204" pitchFamily="34" charset="0"/>
              <a:buChar char="•"/>
              <a:defRPr kumimoji="1" sz="10200" kern="1200">
                <a:solidFill>
                  <a:schemeClr val="tx1"/>
                </a:solidFill>
                <a:latin typeface="+mn-lt"/>
                <a:ea typeface="+mn-ea"/>
                <a:cs typeface="+mn-cs"/>
              </a:defRPr>
            </a:lvl1pPr>
            <a:lvl2pPr marL="2398044" indent="-922324" algn="l" defTabSz="2951441" rtl="0" eaLnBrk="1" latinLnBrk="0" hangingPunct="1">
              <a:spcBef>
                <a:spcPct val="20000"/>
              </a:spcBef>
              <a:buFont typeface="Arial" panose="020B0604020202020204" pitchFamily="34" charset="0"/>
              <a:buChar char="–"/>
              <a:defRPr kumimoji="1" sz="8900" kern="1200">
                <a:solidFill>
                  <a:schemeClr val="tx1"/>
                </a:solidFill>
                <a:latin typeface="+mn-lt"/>
                <a:ea typeface="+mn-ea"/>
                <a:cs typeface="+mn-cs"/>
              </a:defRPr>
            </a:lvl2pPr>
            <a:lvl3pPr marL="3689298" indent="-737860" algn="l" defTabSz="2951441" rtl="0" eaLnBrk="1" latinLnBrk="0" hangingPunct="1">
              <a:spcBef>
                <a:spcPct val="20000"/>
              </a:spcBef>
              <a:buFont typeface="Arial" panose="020B0604020202020204" pitchFamily="34" charset="0"/>
              <a:buChar char="•"/>
              <a:defRPr kumimoji="1" sz="7700" kern="1200">
                <a:solidFill>
                  <a:schemeClr val="tx1"/>
                </a:solidFill>
                <a:latin typeface="+mn-lt"/>
                <a:ea typeface="+mn-ea"/>
                <a:cs typeface="+mn-cs"/>
              </a:defRPr>
            </a:lvl3pPr>
            <a:lvl4pPr marL="5165019" indent="-737860" algn="l" defTabSz="2951441" rtl="0" eaLnBrk="1" latinLnBrk="0" hangingPunct="1">
              <a:spcBef>
                <a:spcPct val="20000"/>
              </a:spcBef>
              <a:buFont typeface="Arial" panose="020B0604020202020204" pitchFamily="34" charset="0"/>
              <a:buChar char="–"/>
              <a:defRPr kumimoji="1" sz="6500" kern="1200">
                <a:solidFill>
                  <a:schemeClr val="tx1"/>
                </a:solidFill>
                <a:latin typeface="+mn-lt"/>
                <a:ea typeface="+mn-ea"/>
                <a:cs typeface="+mn-cs"/>
              </a:defRPr>
            </a:lvl4pPr>
            <a:lvl5pPr marL="6640739" indent="-737860" algn="l" defTabSz="2951441" rtl="0" eaLnBrk="1" latinLnBrk="0" hangingPunct="1">
              <a:spcBef>
                <a:spcPct val="20000"/>
              </a:spcBef>
              <a:buFont typeface="Arial" panose="020B0604020202020204" pitchFamily="34" charset="0"/>
              <a:buChar char="»"/>
              <a:defRPr kumimoji="1" sz="6500" kern="1200">
                <a:solidFill>
                  <a:schemeClr val="tx1"/>
                </a:solidFill>
                <a:latin typeface="+mn-lt"/>
                <a:ea typeface="+mn-ea"/>
                <a:cs typeface="+mn-cs"/>
              </a:defRPr>
            </a:lvl5pPr>
            <a:lvl6pPr marL="8116459" indent="-737860" algn="l" defTabSz="2951441" rtl="0" eaLnBrk="1" latinLnBrk="0" hangingPunct="1">
              <a:spcBef>
                <a:spcPct val="20000"/>
              </a:spcBef>
              <a:buFont typeface="Arial" panose="020B0604020202020204" pitchFamily="34" charset="0"/>
              <a:buChar char="•"/>
              <a:defRPr kumimoji="1" sz="6500" kern="1200">
                <a:solidFill>
                  <a:schemeClr val="tx1"/>
                </a:solidFill>
                <a:latin typeface="+mn-lt"/>
                <a:ea typeface="+mn-ea"/>
                <a:cs typeface="+mn-cs"/>
              </a:defRPr>
            </a:lvl6pPr>
            <a:lvl7pPr marL="9592176" indent="-737860" algn="l" defTabSz="2951441" rtl="0" eaLnBrk="1" latinLnBrk="0" hangingPunct="1">
              <a:spcBef>
                <a:spcPct val="20000"/>
              </a:spcBef>
              <a:buFont typeface="Arial" panose="020B0604020202020204" pitchFamily="34" charset="0"/>
              <a:buChar char="•"/>
              <a:defRPr kumimoji="1" sz="6500" kern="1200">
                <a:solidFill>
                  <a:schemeClr val="tx1"/>
                </a:solidFill>
                <a:latin typeface="+mn-lt"/>
                <a:ea typeface="+mn-ea"/>
                <a:cs typeface="+mn-cs"/>
              </a:defRPr>
            </a:lvl7pPr>
            <a:lvl8pPr marL="11067897" indent="-737860" algn="l" defTabSz="2951441" rtl="0" eaLnBrk="1" latinLnBrk="0" hangingPunct="1">
              <a:spcBef>
                <a:spcPct val="20000"/>
              </a:spcBef>
              <a:buFont typeface="Arial" panose="020B0604020202020204" pitchFamily="34" charset="0"/>
              <a:buChar char="•"/>
              <a:defRPr kumimoji="1" sz="6500" kern="1200">
                <a:solidFill>
                  <a:schemeClr val="tx1"/>
                </a:solidFill>
                <a:latin typeface="+mn-lt"/>
                <a:ea typeface="+mn-ea"/>
                <a:cs typeface="+mn-cs"/>
              </a:defRPr>
            </a:lvl8pPr>
            <a:lvl9pPr marL="12543617" indent="-737860" algn="l" defTabSz="2951441" rtl="0" eaLnBrk="1" latinLnBrk="0" hangingPunct="1">
              <a:spcBef>
                <a:spcPct val="20000"/>
              </a:spcBef>
              <a:buFont typeface="Arial" panose="020B0604020202020204" pitchFamily="34" charset="0"/>
              <a:buChar char="•"/>
              <a:defRPr kumimoji="1" sz="6500" kern="1200">
                <a:solidFill>
                  <a:schemeClr val="tx1"/>
                </a:solidFill>
                <a:latin typeface="+mn-lt"/>
                <a:ea typeface="+mn-ea"/>
                <a:cs typeface="+mn-cs"/>
              </a:defRPr>
            </a:lvl9pPr>
          </a:lstStyle>
          <a:p>
            <a:pPr marL="0" indent="0">
              <a:buNone/>
            </a:pPr>
            <a:r>
              <a:rPr lang="ja-JP" altLang="en-US" sz="3400" b="1" u="sng" dirty="0"/>
              <a:t>・</a:t>
            </a:r>
            <a:r>
              <a:rPr lang="en-US" altLang="ja-JP" sz="3400" b="1" u="sng" dirty="0"/>
              <a:t>ZnFe</a:t>
            </a:r>
            <a:r>
              <a:rPr lang="en-US" altLang="ja-JP" sz="3400" b="1" u="sng" baseline="-25000" dirty="0"/>
              <a:t>2</a:t>
            </a:r>
            <a:r>
              <a:rPr lang="en-US" altLang="ja-JP" sz="3400" b="1" u="sng" dirty="0"/>
              <a:t>O</a:t>
            </a:r>
            <a:r>
              <a:rPr lang="en-US" altLang="ja-JP" sz="3400" b="1" u="sng" baseline="-25000" dirty="0"/>
              <a:t>4</a:t>
            </a:r>
            <a:r>
              <a:rPr lang="ja-JP" altLang="en-US" sz="3400" b="1" u="sng" dirty="0"/>
              <a:t>について</a:t>
            </a:r>
            <a:endParaRPr lang="en-US" altLang="ja-JP" sz="3400" b="1" u="sng" dirty="0"/>
          </a:p>
        </p:txBody>
      </p:sp>
      <p:cxnSp>
        <p:nvCxnSpPr>
          <p:cNvPr id="168" name="直線コネクタ 167"/>
          <p:cNvCxnSpPr/>
          <p:nvPr/>
        </p:nvCxnSpPr>
        <p:spPr>
          <a:xfrm flipH="1">
            <a:off x="456026" y="11395150"/>
            <a:ext cx="14067881" cy="0"/>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sp>
        <p:nvSpPr>
          <p:cNvPr id="222" name="テキスト ボックス 2"/>
          <p:cNvSpPr txBox="1">
            <a:spLocks noChangeArrowheads="1"/>
          </p:cNvSpPr>
          <p:nvPr/>
        </p:nvSpPr>
        <p:spPr bwMode="auto">
          <a:xfrm>
            <a:off x="-21441" y="24944368"/>
            <a:ext cx="2126246" cy="623058"/>
          </a:xfrm>
          <a:prstGeom prst="rect">
            <a:avLst/>
          </a:prstGeom>
          <a:solidFill>
            <a:srgbClr val="C00000"/>
          </a:solidFill>
          <a:ln>
            <a:noFill/>
          </a:ln>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b="1" dirty="0">
                <a:solidFill>
                  <a:schemeClr val="bg1"/>
                </a:solidFill>
              </a:rPr>
              <a:t>目的</a:t>
            </a:r>
          </a:p>
        </p:txBody>
      </p:sp>
      <p:sp>
        <p:nvSpPr>
          <p:cNvPr id="127" name="正方形/長方形 3"/>
          <p:cNvSpPr>
            <a:spLocks noChangeArrowheads="1"/>
          </p:cNvSpPr>
          <p:nvPr/>
        </p:nvSpPr>
        <p:spPr bwMode="auto">
          <a:xfrm>
            <a:off x="602057" y="22923503"/>
            <a:ext cx="13833494" cy="1593144"/>
          </a:xfrm>
          <a:prstGeom prst="rect">
            <a:avLst/>
          </a:prstGeom>
          <a:solidFill>
            <a:srgbClr val="FFFF00">
              <a:alpha val="14902"/>
            </a:srgbClr>
          </a:solidFill>
          <a:ln w="28575" algn="ctr">
            <a:solidFill>
              <a:srgbClr val="C00000"/>
            </a:solidFill>
            <a:round/>
            <a:headEnd/>
            <a:tailEnd/>
          </a:ln>
        </p:spPr>
        <p:txBody>
          <a:bodyPr lIns="129351" tIns="64676" rIns="129351" bIns="64676"/>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500"/>
          </a:p>
        </p:txBody>
      </p:sp>
      <p:sp>
        <p:nvSpPr>
          <p:cNvPr id="128" name="テキスト ボックス 127"/>
          <p:cNvSpPr txBox="1">
            <a:spLocks noChangeArrowheads="1"/>
          </p:cNvSpPr>
          <p:nvPr/>
        </p:nvSpPr>
        <p:spPr bwMode="auto">
          <a:xfrm>
            <a:off x="1006309" y="23582993"/>
            <a:ext cx="14068111" cy="6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marL="457200" indent="-45720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None/>
            </a:pPr>
            <a:r>
              <a:rPr lang="ja-JP" altLang="en-US" b="1" dirty="0"/>
              <a:t>四面体位置に</a:t>
            </a:r>
            <a:r>
              <a:rPr lang="en-US" altLang="ja-JP" b="1" dirty="0"/>
              <a:t>Fe</a:t>
            </a:r>
            <a:r>
              <a:rPr lang="en-US" altLang="ja-JP" b="1" baseline="30000" dirty="0"/>
              <a:t>3</a:t>
            </a:r>
            <a:r>
              <a:rPr lang="ja-JP" altLang="en-US" b="1" baseline="30000" dirty="0"/>
              <a:t>＋</a:t>
            </a:r>
            <a:r>
              <a:rPr lang="ja-JP" altLang="en-US" b="1" dirty="0"/>
              <a:t>が配置するような準安定な状態で結晶化が行われること</a:t>
            </a:r>
          </a:p>
        </p:txBody>
      </p:sp>
      <p:sp>
        <p:nvSpPr>
          <p:cNvPr id="129" name="正方形/長方形 128"/>
          <p:cNvSpPr>
            <a:spLocks noChangeArrowheads="1"/>
          </p:cNvSpPr>
          <p:nvPr/>
        </p:nvSpPr>
        <p:spPr bwMode="auto">
          <a:xfrm>
            <a:off x="3879308" y="22923503"/>
            <a:ext cx="7667102" cy="65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400" u="sng" dirty="0"/>
              <a:t>[</a:t>
            </a:r>
            <a:r>
              <a:rPr lang="en-US" altLang="ja-JP" u="sng" dirty="0"/>
              <a:t>ZnFe</a:t>
            </a:r>
            <a:r>
              <a:rPr lang="en-US" altLang="ja-JP" u="sng" baseline="-25000" dirty="0"/>
              <a:t>2</a:t>
            </a:r>
            <a:r>
              <a:rPr lang="en-US" altLang="ja-JP" u="sng" dirty="0"/>
              <a:t>O</a:t>
            </a:r>
            <a:r>
              <a:rPr lang="en-US" altLang="ja-JP" u="sng" baseline="-25000" dirty="0"/>
              <a:t>4</a:t>
            </a:r>
            <a:r>
              <a:rPr lang="ja-JP" altLang="en-US" u="sng" dirty="0"/>
              <a:t>薄膜で磁化をより大きくする条件</a:t>
            </a:r>
            <a:r>
              <a:rPr lang="en-US" altLang="ja-JP" u="sng" dirty="0"/>
              <a:t>]</a:t>
            </a:r>
            <a:endParaRPr lang="ja-JP" altLang="en-US" u="sng" dirty="0"/>
          </a:p>
        </p:txBody>
      </p:sp>
      <p:sp>
        <p:nvSpPr>
          <p:cNvPr id="131" name="正方形/長方形 130"/>
          <p:cNvSpPr/>
          <p:nvPr/>
        </p:nvSpPr>
        <p:spPr>
          <a:xfrm>
            <a:off x="7955841" y="39073851"/>
            <a:ext cx="6087022" cy="343097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rtlCol="0" anchor="ctr"/>
          <a:lstStyle/>
          <a:p>
            <a:pPr algn="ctr"/>
            <a:endParaRPr kumimoji="1" lang="ja-JP" altLang="en-US"/>
          </a:p>
        </p:txBody>
      </p:sp>
      <p:sp>
        <p:nvSpPr>
          <p:cNvPr id="132" name="Text Box 12"/>
          <p:cNvSpPr txBox="1">
            <a:spLocks noChangeArrowheads="1"/>
          </p:cNvSpPr>
          <p:nvPr/>
        </p:nvSpPr>
        <p:spPr bwMode="auto">
          <a:xfrm>
            <a:off x="241236" y="34894959"/>
            <a:ext cx="6996851" cy="51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29351" tIns="64676" rIns="129351" bIns="64676" anchor="ctr">
            <a:spAutoFit/>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0000"/>
              </a:lnSpc>
              <a:spcBef>
                <a:spcPct val="50000"/>
              </a:spcBef>
              <a:buFontTx/>
              <a:buNone/>
            </a:pPr>
            <a:r>
              <a:rPr lang="ja-JP" altLang="en-US" sz="3400" b="1" u="sng" dirty="0"/>
              <a:t>・</a:t>
            </a:r>
            <a:r>
              <a:rPr lang="ja-JP" altLang="en-US" sz="3600" b="1" u="sng" dirty="0"/>
              <a:t>有機金属分解法</a:t>
            </a:r>
            <a:r>
              <a:rPr lang="ja-JP" altLang="ja-JP" sz="3600" b="1" u="sng" dirty="0"/>
              <a:t>による</a:t>
            </a:r>
            <a:r>
              <a:rPr lang="ja-JP" altLang="en-US" sz="3600" b="1" u="sng" dirty="0"/>
              <a:t>試料作製</a:t>
            </a:r>
          </a:p>
        </p:txBody>
      </p:sp>
      <p:sp>
        <p:nvSpPr>
          <p:cNvPr id="158" name="正方形/長方形 1"/>
          <p:cNvSpPr>
            <a:spLocks noChangeArrowheads="1"/>
          </p:cNvSpPr>
          <p:nvPr/>
        </p:nvSpPr>
        <p:spPr bwMode="auto">
          <a:xfrm>
            <a:off x="8831465" y="38419381"/>
            <a:ext cx="4110039" cy="47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0000"/>
              </a:lnSpc>
              <a:spcBef>
                <a:spcPct val="50000"/>
              </a:spcBef>
              <a:buFontTx/>
              <a:buNone/>
            </a:pPr>
            <a:r>
              <a:rPr lang="ja-JP" altLang="en-US" b="1" dirty="0"/>
              <a:t>基板</a:t>
            </a:r>
            <a:r>
              <a:rPr lang="en-US" altLang="ja-JP" b="1" dirty="0"/>
              <a:t>:</a:t>
            </a:r>
            <a:r>
              <a:rPr lang="ja-JP" altLang="en-US" b="1" dirty="0"/>
              <a:t>シリカガラス基板</a:t>
            </a:r>
            <a:endParaRPr lang="en-US" altLang="ja-JP" b="1" dirty="0"/>
          </a:p>
        </p:txBody>
      </p:sp>
      <p:sp>
        <p:nvSpPr>
          <p:cNvPr id="159" name="テキスト ボックス 2"/>
          <p:cNvSpPr txBox="1">
            <a:spLocks noChangeArrowheads="1"/>
          </p:cNvSpPr>
          <p:nvPr/>
        </p:nvSpPr>
        <p:spPr bwMode="auto">
          <a:xfrm>
            <a:off x="-34577" y="33865229"/>
            <a:ext cx="2921195" cy="623058"/>
          </a:xfrm>
          <a:prstGeom prst="rect">
            <a:avLst/>
          </a:prstGeom>
          <a:solidFill>
            <a:srgbClr val="C00000"/>
          </a:solidFill>
          <a:ln>
            <a:noFill/>
          </a:ln>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b="1" dirty="0">
                <a:solidFill>
                  <a:schemeClr val="bg1"/>
                </a:solidFill>
              </a:rPr>
              <a:t>実験方法</a:t>
            </a:r>
          </a:p>
        </p:txBody>
      </p:sp>
      <p:sp>
        <p:nvSpPr>
          <p:cNvPr id="160" name="Text Box 7"/>
          <p:cNvSpPr txBox="1">
            <a:spLocks noChangeArrowheads="1"/>
          </p:cNvSpPr>
          <p:nvPr/>
        </p:nvSpPr>
        <p:spPr bwMode="auto">
          <a:xfrm>
            <a:off x="8071465" y="39255494"/>
            <a:ext cx="6361904" cy="65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3400" dirty="0"/>
              <a:t>・評価方法</a:t>
            </a:r>
            <a:endParaRPr lang="en-US" altLang="ja-JP" sz="3400" dirty="0"/>
          </a:p>
        </p:txBody>
      </p:sp>
      <p:sp>
        <p:nvSpPr>
          <p:cNvPr id="161" name="Text Box 16"/>
          <p:cNvSpPr txBox="1">
            <a:spLocks noChangeArrowheads="1"/>
          </p:cNvSpPr>
          <p:nvPr/>
        </p:nvSpPr>
        <p:spPr bwMode="auto">
          <a:xfrm>
            <a:off x="8982414" y="39951882"/>
            <a:ext cx="4208901" cy="56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800" b="1" dirty="0"/>
              <a:t>多結晶粉末回折計</a:t>
            </a:r>
            <a:r>
              <a:rPr lang="en-US" altLang="ja-JP" sz="2800" b="1" dirty="0"/>
              <a:t>(XRD)</a:t>
            </a:r>
          </a:p>
        </p:txBody>
      </p:sp>
      <p:sp>
        <p:nvSpPr>
          <p:cNvPr id="162" name="Text Box 18"/>
          <p:cNvSpPr txBox="1">
            <a:spLocks noChangeArrowheads="1"/>
          </p:cNvSpPr>
          <p:nvPr/>
        </p:nvSpPr>
        <p:spPr bwMode="auto">
          <a:xfrm>
            <a:off x="8882502" y="40951993"/>
            <a:ext cx="4408726" cy="73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4000" dirty="0"/>
              <a:t>　　</a:t>
            </a:r>
            <a:r>
              <a:rPr lang="en-US" altLang="ja-JP" sz="2800" b="1" dirty="0"/>
              <a:t>SQUID</a:t>
            </a:r>
            <a:r>
              <a:rPr lang="ja-JP" altLang="en-US" sz="2800" b="1" dirty="0"/>
              <a:t>磁化測定　</a:t>
            </a:r>
          </a:p>
        </p:txBody>
      </p:sp>
      <p:sp>
        <p:nvSpPr>
          <p:cNvPr id="163" name="Text Box 19"/>
          <p:cNvSpPr txBox="1">
            <a:spLocks noChangeArrowheads="1"/>
          </p:cNvSpPr>
          <p:nvPr/>
        </p:nvSpPr>
        <p:spPr bwMode="auto">
          <a:xfrm>
            <a:off x="8547051" y="40507827"/>
            <a:ext cx="5079628" cy="56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2800" b="1" dirty="0"/>
              <a:t>走査型電子顕微鏡</a:t>
            </a:r>
            <a:r>
              <a:rPr lang="en-US" altLang="ja-JP" sz="2800" b="1" dirty="0"/>
              <a:t>(FE-SEM)</a:t>
            </a:r>
            <a:endParaRPr lang="en-US" altLang="ja-JP" sz="4000" b="1" dirty="0"/>
          </a:p>
        </p:txBody>
      </p:sp>
      <p:sp>
        <p:nvSpPr>
          <p:cNvPr id="237" name="テキスト ボックス 19"/>
          <p:cNvSpPr txBox="1">
            <a:spLocks noChangeArrowheads="1"/>
          </p:cNvSpPr>
          <p:nvPr/>
        </p:nvSpPr>
        <p:spPr bwMode="auto">
          <a:xfrm>
            <a:off x="15557650" y="4404612"/>
            <a:ext cx="5310165" cy="65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3400" b="1" u="sng" dirty="0"/>
              <a:t>・</a:t>
            </a:r>
            <a:r>
              <a:rPr lang="en-US" altLang="ja-JP" sz="3400" b="1" u="sng" dirty="0"/>
              <a:t>SQUID </a:t>
            </a:r>
            <a:r>
              <a:rPr lang="ja-JP" altLang="en-US" sz="3400" b="1" u="sng" dirty="0"/>
              <a:t>磁化比較</a:t>
            </a:r>
            <a:r>
              <a:rPr lang="en-US" altLang="ja-JP" sz="3400" b="1" u="sng" dirty="0"/>
              <a:t> (4K)</a:t>
            </a:r>
            <a:endParaRPr lang="ja-JP" altLang="en-US" sz="3400" b="1" u="sng" dirty="0"/>
          </a:p>
        </p:txBody>
      </p:sp>
      <p:sp>
        <p:nvSpPr>
          <p:cNvPr id="250" name="テキスト ボックス 2"/>
          <p:cNvSpPr txBox="1">
            <a:spLocks noChangeArrowheads="1"/>
          </p:cNvSpPr>
          <p:nvPr/>
        </p:nvSpPr>
        <p:spPr bwMode="auto">
          <a:xfrm>
            <a:off x="15098153" y="2924915"/>
            <a:ext cx="2930002" cy="623058"/>
          </a:xfrm>
          <a:prstGeom prst="rect">
            <a:avLst/>
          </a:prstGeom>
          <a:solidFill>
            <a:srgbClr val="C00000"/>
          </a:solidFill>
          <a:ln>
            <a:noFill/>
          </a:ln>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b="1" dirty="0">
                <a:solidFill>
                  <a:schemeClr val="bg1"/>
                </a:solidFill>
              </a:rPr>
              <a:t>実験結果</a:t>
            </a:r>
          </a:p>
        </p:txBody>
      </p:sp>
      <p:sp>
        <p:nvSpPr>
          <p:cNvPr id="251" name="テキスト ボックス 250"/>
          <p:cNvSpPr txBox="1"/>
          <p:nvPr/>
        </p:nvSpPr>
        <p:spPr>
          <a:xfrm>
            <a:off x="16066989" y="10745422"/>
            <a:ext cx="5709835" cy="992390"/>
          </a:xfrm>
          <a:prstGeom prst="rect">
            <a:avLst/>
          </a:prstGeom>
          <a:noFill/>
        </p:spPr>
        <p:txBody>
          <a:bodyPr wrap="none" lIns="129351" tIns="64676" rIns="129351" bIns="64676" rtlCol="0">
            <a:spAutoFit/>
          </a:bodyPr>
          <a:lstStyle/>
          <a:p>
            <a:pPr algn="ctr"/>
            <a:r>
              <a:rPr lang="en-US" altLang="ja-JP" sz="2800" dirty="0">
                <a:latin typeface="Times New Roman" panose="02020603050405020304" pitchFamily="18" charset="0"/>
                <a:cs typeface="Times New Roman" panose="02020603050405020304" pitchFamily="18" charset="0"/>
              </a:rPr>
              <a:t>Fired time-fired time-magnetization </a:t>
            </a:r>
          </a:p>
          <a:p>
            <a:pPr algn="ctr"/>
            <a:r>
              <a:rPr lang="en-US" altLang="ja-JP" sz="2800" dirty="0">
                <a:latin typeface="Times New Roman" panose="02020603050405020304" pitchFamily="18" charset="0"/>
                <a:cs typeface="Times New Roman" panose="02020603050405020304" pitchFamily="18" charset="0"/>
              </a:rPr>
              <a:t>          3D plot at 4K. </a:t>
            </a:r>
            <a:r>
              <a:rPr lang="ja-JP" altLang="en-US" sz="2800" dirty="0">
                <a:latin typeface="Times New Roman" panose="02020603050405020304" pitchFamily="18" charset="0"/>
                <a:cs typeface="Times New Roman" panose="02020603050405020304" pitchFamily="18" charset="0"/>
              </a:rPr>
              <a:t>　</a:t>
            </a:r>
            <a:endParaRPr lang="en-US" altLang="ja-JP" sz="2800" dirty="0">
              <a:latin typeface="Times New Roman" panose="02020603050405020304" pitchFamily="18" charset="0"/>
              <a:cs typeface="Times New Roman" panose="02020603050405020304" pitchFamily="18" charset="0"/>
            </a:endParaRPr>
          </a:p>
        </p:txBody>
      </p:sp>
      <p:sp>
        <p:nvSpPr>
          <p:cNvPr id="307" name="テキスト ボックス 15"/>
          <p:cNvSpPr txBox="1">
            <a:spLocks noChangeArrowheads="1"/>
          </p:cNvSpPr>
          <p:nvPr/>
        </p:nvSpPr>
        <p:spPr bwMode="auto">
          <a:xfrm>
            <a:off x="16148099" y="12547278"/>
            <a:ext cx="12752929" cy="11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dirty="0">
                <a:effectLst/>
                <a:latin typeface="+mn-ea"/>
                <a:ea typeface="+mn-ea"/>
                <a:cs typeface="Times New Roman" panose="02020603050405020304" pitchFamily="18" charset="0"/>
              </a:rPr>
              <a:t>焼成温度と焼成時間の間に</a:t>
            </a:r>
            <a:r>
              <a:rPr lang="ja-JP" altLang="en-US" b="1" dirty="0">
                <a:solidFill>
                  <a:srgbClr val="FF0000"/>
                </a:solidFill>
                <a:latin typeface="+mn-ea"/>
                <a:ea typeface="+mn-ea"/>
                <a:cs typeface="Times New Roman" panose="02020603050405020304" pitchFamily="18" charset="0"/>
              </a:rPr>
              <a:t>相関</a:t>
            </a:r>
            <a:r>
              <a:rPr lang="ja-JP" altLang="ja-JP" dirty="0">
                <a:effectLst/>
                <a:latin typeface="+mn-ea"/>
                <a:ea typeface="+mn-ea"/>
                <a:cs typeface="Times New Roman" panose="02020603050405020304" pitchFamily="18" charset="0"/>
              </a:rPr>
              <a:t>がある</a:t>
            </a:r>
            <a:r>
              <a:rPr lang="en-US" altLang="ja-JP" dirty="0">
                <a:effectLst/>
                <a:latin typeface="+mn-ea"/>
                <a:ea typeface="+mn-ea"/>
              </a:rPr>
              <a:t>. </a:t>
            </a:r>
          </a:p>
          <a:p>
            <a:pPr eaLnBrk="1" hangingPunct="1">
              <a:spcBef>
                <a:spcPct val="0"/>
              </a:spcBef>
              <a:buFontTx/>
              <a:buNone/>
            </a:pPr>
            <a:r>
              <a:rPr lang="ja-JP" altLang="ja-JP" dirty="0">
                <a:effectLst/>
                <a:latin typeface="+mn-ea"/>
                <a:ea typeface="+mn-ea"/>
                <a:cs typeface="Times New Roman" panose="02020603050405020304" pitchFamily="18" charset="0"/>
              </a:rPr>
              <a:t>時間範囲と温度範囲に最大磁化を示す焼成条件が存在すると考えられる</a:t>
            </a:r>
            <a:r>
              <a:rPr lang="en-US" altLang="ja-JP" dirty="0">
                <a:effectLst/>
                <a:latin typeface="+mn-ea"/>
                <a:ea typeface="+mn-ea"/>
              </a:rPr>
              <a:t>. </a:t>
            </a:r>
            <a:endParaRPr lang="ja-JP" altLang="en-US" b="1" dirty="0">
              <a:latin typeface="+mn-ea"/>
              <a:ea typeface="+mn-ea"/>
            </a:endParaRPr>
          </a:p>
        </p:txBody>
      </p:sp>
      <p:sp>
        <p:nvSpPr>
          <p:cNvPr id="327" name="Text Box 12"/>
          <p:cNvSpPr txBox="1">
            <a:spLocks noChangeArrowheads="1"/>
          </p:cNvSpPr>
          <p:nvPr/>
        </p:nvSpPr>
        <p:spPr bwMode="auto">
          <a:xfrm>
            <a:off x="15700616" y="11976541"/>
            <a:ext cx="5287812" cy="49988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129351" tIns="64676" rIns="129351" bIns="64676" anchor="ctr">
            <a:spAutoFit/>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0000"/>
              </a:lnSpc>
              <a:spcBef>
                <a:spcPct val="50000"/>
              </a:spcBef>
              <a:buFontTx/>
              <a:buNone/>
            </a:pPr>
            <a:r>
              <a:rPr lang="en-US" altLang="ja-JP" sz="3400" b="1" u="sng" dirty="0"/>
              <a:t>ZnFe</a:t>
            </a:r>
            <a:r>
              <a:rPr lang="en-US" altLang="ja-JP" sz="3400" b="1" u="sng" baseline="-25000" dirty="0"/>
              <a:t>2</a:t>
            </a:r>
            <a:r>
              <a:rPr lang="en-US" altLang="ja-JP" sz="3400" b="1" u="sng" dirty="0"/>
              <a:t>O</a:t>
            </a:r>
            <a:r>
              <a:rPr lang="en-US" altLang="ja-JP" sz="3400" b="1" u="sng" baseline="-25000" dirty="0"/>
              <a:t>4</a:t>
            </a:r>
            <a:r>
              <a:rPr lang="ja-JP" altLang="en-US" sz="3400" b="1" u="sng" dirty="0"/>
              <a:t>の最適焼成条件</a:t>
            </a:r>
            <a:endParaRPr lang="en-US" altLang="ja-JP" sz="3400" b="1" u="sng" dirty="0"/>
          </a:p>
        </p:txBody>
      </p:sp>
      <p:sp>
        <p:nvSpPr>
          <p:cNvPr id="14" name="正方形/長方形 13"/>
          <p:cNvSpPr/>
          <p:nvPr/>
        </p:nvSpPr>
        <p:spPr>
          <a:xfrm>
            <a:off x="259664" y="19338115"/>
            <a:ext cx="14642341" cy="561502"/>
          </a:xfrm>
          <a:prstGeom prst="rect">
            <a:avLst/>
          </a:prstGeom>
        </p:spPr>
        <p:txBody>
          <a:bodyPr wrap="square" lIns="129351" tIns="64676" rIns="129351" bIns="64676">
            <a:spAutoFit/>
          </a:bodyPr>
          <a:lstStyle/>
          <a:p>
            <a:pPr>
              <a:spcBef>
                <a:spcPct val="0"/>
              </a:spcBef>
            </a:pPr>
            <a:r>
              <a:rPr lang="ja-JP" altLang="en-US" sz="2800" b="1" dirty="0">
                <a:solidFill>
                  <a:srgbClr val="FF0000"/>
                </a:solidFill>
              </a:rPr>
              <a:t>四面体位置</a:t>
            </a:r>
            <a:r>
              <a:rPr lang="ja-JP" altLang="en-US" sz="2800" b="1" dirty="0"/>
              <a:t>と</a:t>
            </a:r>
            <a:r>
              <a:rPr lang="ja-JP" altLang="en-US" sz="2800" b="1" dirty="0">
                <a:solidFill>
                  <a:srgbClr val="0070C0"/>
                </a:solidFill>
              </a:rPr>
              <a:t>八面体位置</a:t>
            </a:r>
            <a:r>
              <a:rPr lang="ja-JP" altLang="en-US" sz="2800" b="1" dirty="0"/>
              <a:t>の</a:t>
            </a:r>
            <a:r>
              <a:rPr lang="en-US" altLang="ja-JP" sz="2800" b="1" dirty="0"/>
              <a:t>Fe</a:t>
            </a:r>
            <a:r>
              <a:rPr lang="en-US" altLang="ja-JP" sz="2800" b="1" baseline="30000" dirty="0"/>
              <a:t>3</a:t>
            </a:r>
            <a:r>
              <a:rPr lang="ja-JP" altLang="en-US" sz="2800" b="1" baseline="30000" dirty="0"/>
              <a:t>＋</a:t>
            </a:r>
            <a:r>
              <a:rPr lang="ja-JP" altLang="en-US" sz="2800" b="1" dirty="0"/>
              <a:t>の占有率が</a:t>
            </a:r>
            <a:r>
              <a:rPr lang="en-US" altLang="ja-JP" sz="2800" b="1" dirty="0"/>
              <a:t>1</a:t>
            </a:r>
            <a:r>
              <a:rPr lang="ja-JP" altLang="en-US" sz="2800" b="1" dirty="0"/>
              <a:t>：</a:t>
            </a:r>
            <a:r>
              <a:rPr lang="en-US" altLang="ja-JP" sz="2800" b="1" dirty="0"/>
              <a:t>2</a:t>
            </a:r>
            <a:r>
              <a:rPr lang="ja-JP" altLang="en-US" sz="2800" b="1" dirty="0"/>
              <a:t>と仮定すると、</a:t>
            </a:r>
            <a:r>
              <a:rPr lang="en-US" altLang="ja-JP" sz="2800" b="1" dirty="0"/>
              <a:t>ZnFe</a:t>
            </a:r>
            <a:r>
              <a:rPr lang="en-US" altLang="ja-JP" sz="2800" b="1" baseline="-25000" dirty="0"/>
              <a:t>2</a:t>
            </a:r>
            <a:r>
              <a:rPr lang="en-US" altLang="ja-JP" sz="2800" b="1" dirty="0"/>
              <a:t>O</a:t>
            </a:r>
            <a:r>
              <a:rPr lang="en-US" altLang="ja-JP" sz="2800" b="1" baseline="-25000" dirty="0"/>
              <a:t>4</a:t>
            </a:r>
            <a:r>
              <a:rPr lang="ja-JP" altLang="en-US" sz="2800" b="1" dirty="0"/>
              <a:t>の飽和磁化は最大になる。</a:t>
            </a:r>
          </a:p>
        </p:txBody>
      </p:sp>
      <p:sp>
        <p:nvSpPr>
          <p:cNvPr id="342" name="テキスト ボックス 18"/>
          <p:cNvSpPr txBox="1">
            <a:spLocks noChangeArrowheads="1"/>
          </p:cNvSpPr>
          <p:nvPr/>
        </p:nvSpPr>
        <p:spPr bwMode="auto">
          <a:xfrm>
            <a:off x="505465" y="20018540"/>
            <a:ext cx="9228739" cy="6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351" tIns="64676" rIns="129351" bIns="64676">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t>その組成は　・・・　</a:t>
            </a:r>
            <a:r>
              <a:rPr lang="en-US" altLang="ja-JP" b="1" dirty="0"/>
              <a:t>(Zn</a:t>
            </a:r>
            <a:r>
              <a:rPr lang="en-US" altLang="ja-JP" b="1" baseline="-25000" dirty="0"/>
              <a:t>1/3</a:t>
            </a:r>
            <a:r>
              <a:rPr lang="en-US" altLang="ja-JP" b="1" dirty="0"/>
              <a:t>,Fe</a:t>
            </a:r>
            <a:r>
              <a:rPr lang="en-US" altLang="ja-JP" b="1" baseline="-25000" dirty="0"/>
              <a:t>2/3</a:t>
            </a:r>
            <a:r>
              <a:rPr lang="en-US" altLang="ja-JP" b="1" dirty="0"/>
              <a:t>)[Zn</a:t>
            </a:r>
            <a:r>
              <a:rPr lang="en-US" altLang="ja-JP" b="1" baseline="-25000" dirty="0"/>
              <a:t>2/3</a:t>
            </a:r>
            <a:r>
              <a:rPr lang="en-US" altLang="ja-JP" b="1" dirty="0"/>
              <a:t>,Fe</a:t>
            </a:r>
            <a:r>
              <a:rPr lang="en-US" altLang="ja-JP" b="1" baseline="-25000" dirty="0"/>
              <a:t>4/3</a:t>
            </a:r>
            <a:r>
              <a:rPr lang="en-US" altLang="ja-JP" b="1" dirty="0"/>
              <a:t>]O</a:t>
            </a:r>
            <a:r>
              <a:rPr lang="en-US" altLang="ja-JP" b="1" baseline="-25000" dirty="0"/>
              <a:t>4</a:t>
            </a:r>
            <a:endParaRPr lang="ja-JP" altLang="en-US" b="1" dirty="0"/>
          </a:p>
        </p:txBody>
      </p:sp>
      <p:cxnSp>
        <p:nvCxnSpPr>
          <p:cNvPr id="343" name="直線コネクタ 2"/>
          <p:cNvCxnSpPr>
            <a:cxnSpLocks noChangeShapeType="1"/>
          </p:cNvCxnSpPr>
          <p:nvPr/>
        </p:nvCxnSpPr>
        <p:spPr bwMode="auto">
          <a:xfrm flipV="1">
            <a:off x="3925604" y="20601561"/>
            <a:ext cx="1825001" cy="24225"/>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344" name="直線コネクタ 20"/>
          <p:cNvCxnSpPr>
            <a:cxnSpLocks noChangeShapeType="1"/>
          </p:cNvCxnSpPr>
          <p:nvPr/>
        </p:nvCxnSpPr>
        <p:spPr bwMode="auto">
          <a:xfrm flipV="1">
            <a:off x="5990019" y="20596884"/>
            <a:ext cx="1822372" cy="9229"/>
          </a:xfrm>
          <a:prstGeom prst="line">
            <a:avLst/>
          </a:prstGeom>
          <a:noFill/>
          <a:ln w="34925" algn="ctr">
            <a:solidFill>
              <a:srgbClr val="0070C0"/>
            </a:solidFill>
            <a:round/>
            <a:headEnd/>
            <a:tailEnd/>
          </a:ln>
          <a:extLst>
            <a:ext uri="{909E8E84-426E-40DD-AFC4-6F175D3DCCD1}">
              <a14:hiddenFill xmlns:a14="http://schemas.microsoft.com/office/drawing/2010/main">
                <a:noFill/>
              </a14:hiddenFill>
            </a:ext>
          </a:extLst>
        </p:spPr>
      </p:cxnSp>
      <p:sp>
        <p:nvSpPr>
          <p:cNvPr id="345" name="テキスト ボックス 13"/>
          <p:cNvSpPr txBox="1">
            <a:spLocks noChangeArrowheads="1"/>
          </p:cNvSpPr>
          <p:nvPr/>
        </p:nvSpPr>
        <p:spPr bwMode="auto">
          <a:xfrm>
            <a:off x="3790476" y="20575938"/>
            <a:ext cx="2056592" cy="56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FF0000"/>
                </a:solidFill>
              </a:rPr>
              <a:t>四面体位置</a:t>
            </a:r>
          </a:p>
        </p:txBody>
      </p:sp>
      <p:sp>
        <p:nvSpPr>
          <p:cNvPr id="346" name="テキスト ボックス 26"/>
          <p:cNvSpPr txBox="1">
            <a:spLocks noChangeArrowheads="1"/>
          </p:cNvSpPr>
          <p:nvPr/>
        </p:nvSpPr>
        <p:spPr bwMode="auto">
          <a:xfrm>
            <a:off x="5956085" y="20565312"/>
            <a:ext cx="2056592" cy="56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70C0"/>
                </a:solidFill>
              </a:rPr>
              <a:t>八面体位置</a:t>
            </a:r>
          </a:p>
        </p:txBody>
      </p:sp>
      <p:sp>
        <p:nvSpPr>
          <p:cNvPr id="347" name="テキスト ボックス 14"/>
          <p:cNvSpPr txBox="1">
            <a:spLocks noChangeArrowheads="1"/>
          </p:cNvSpPr>
          <p:nvPr/>
        </p:nvSpPr>
        <p:spPr bwMode="auto">
          <a:xfrm>
            <a:off x="9485671" y="19966316"/>
            <a:ext cx="4969455" cy="11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dirty="0"/>
              <a:t>この仮定での飽和磁化は </a:t>
            </a:r>
            <a:r>
              <a:rPr lang="en-US" altLang="ja-JP" b="1" u="sng" dirty="0">
                <a:solidFill>
                  <a:schemeClr val="accent1"/>
                </a:solidFill>
              </a:rPr>
              <a:t>77.1emu/g </a:t>
            </a:r>
            <a:r>
              <a:rPr lang="ja-JP" altLang="en-US" b="1" dirty="0"/>
              <a:t>と見積もられる。</a:t>
            </a:r>
          </a:p>
        </p:txBody>
      </p:sp>
      <p:sp>
        <p:nvSpPr>
          <p:cNvPr id="348" name="右矢印 7"/>
          <p:cNvSpPr>
            <a:spLocks noChangeArrowheads="1"/>
          </p:cNvSpPr>
          <p:nvPr/>
        </p:nvSpPr>
        <p:spPr bwMode="auto">
          <a:xfrm>
            <a:off x="8656792" y="20223807"/>
            <a:ext cx="538342" cy="351092"/>
          </a:xfrm>
          <a:prstGeom prst="rightArrow">
            <a:avLst>
              <a:gd name="adj1" fmla="val 50000"/>
              <a:gd name="adj2" fmla="val 50347"/>
            </a:avLst>
          </a:prstGeom>
          <a:solidFill>
            <a:srgbClr val="C00000"/>
          </a:solidFill>
          <a:ln w="9525" algn="ctr">
            <a:solidFill>
              <a:schemeClr val="tx1"/>
            </a:solidFill>
            <a:round/>
            <a:headEnd/>
            <a:tailEnd/>
          </a:ln>
        </p:spPr>
        <p:txBody>
          <a:bodyPr lIns="129351" tIns="64676" rIns="129351" bIns="64676"/>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2500"/>
          </a:p>
        </p:txBody>
      </p:sp>
      <p:sp>
        <p:nvSpPr>
          <p:cNvPr id="155" name="Text Box 18"/>
          <p:cNvSpPr txBox="1">
            <a:spLocks noChangeArrowheads="1"/>
          </p:cNvSpPr>
          <p:nvPr/>
        </p:nvSpPr>
        <p:spPr bwMode="auto">
          <a:xfrm>
            <a:off x="9305448" y="41718105"/>
            <a:ext cx="3311548" cy="56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en-US" altLang="ja-JP" sz="2800" b="1" dirty="0"/>
              <a:t>ESR</a:t>
            </a:r>
            <a:r>
              <a:rPr lang="ja-JP" altLang="en-US" sz="2800" b="1" dirty="0"/>
              <a:t>測定</a:t>
            </a:r>
          </a:p>
        </p:txBody>
      </p:sp>
      <p:cxnSp>
        <p:nvCxnSpPr>
          <p:cNvPr id="6" name="直線コネクタ 5"/>
          <p:cNvCxnSpPr/>
          <p:nvPr/>
        </p:nvCxnSpPr>
        <p:spPr>
          <a:xfrm flipH="1">
            <a:off x="15098150" y="2953170"/>
            <a:ext cx="2" cy="39855355"/>
          </a:xfrm>
          <a:prstGeom prst="line">
            <a:avLst/>
          </a:prstGeom>
          <a:ln w="57150" cmpd="sng"/>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21441" y="24907309"/>
            <a:ext cx="1511959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5" name="テキスト ボックス 5"/>
          <p:cNvSpPr txBox="1">
            <a:spLocks noChangeArrowheads="1"/>
          </p:cNvSpPr>
          <p:nvPr/>
        </p:nvSpPr>
        <p:spPr bwMode="auto">
          <a:xfrm>
            <a:off x="926804" y="29391562"/>
            <a:ext cx="13479271" cy="41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571500" indent="-571500"/>
            <a:r>
              <a:rPr lang="en-US" altLang="ja-JP" sz="3600" b="1" dirty="0"/>
              <a:t>ZnFe</a:t>
            </a:r>
            <a:r>
              <a:rPr lang="en-US" altLang="ja-JP" sz="3600" b="1" baseline="-25000" dirty="0"/>
              <a:t>2</a:t>
            </a:r>
            <a:r>
              <a:rPr lang="en-US" altLang="ja-JP" sz="3600" b="1" dirty="0"/>
              <a:t>O</a:t>
            </a:r>
            <a:r>
              <a:rPr lang="en-US" altLang="ja-JP" sz="3600" b="1" baseline="-25000" dirty="0"/>
              <a:t>4</a:t>
            </a:r>
            <a:r>
              <a:rPr lang="ja-JP" altLang="ja-JP" sz="3600" b="1" dirty="0"/>
              <a:t>薄膜を</a:t>
            </a:r>
            <a:r>
              <a:rPr lang="en-US" altLang="ja-JP" sz="3600" b="1" dirty="0"/>
              <a:t>MOD</a:t>
            </a:r>
            <a:r>
              <a:rPr lang="ja-JP" altLang="ja-JP" sz="3600" b="1" dirty="0"/>
              <a:t>法により作製し</a:t>
            </a:r>
            <a:r>
              <a:rPr lang="ja-JP" altLang="en-US" sz="3600" b="1" dirty="0"/>
              <a:t>、焼成条件の最適化を図ることで、</a:t>
            </a:r>
            <a:r>
              <a:rPr lang="en-US" altLang="ja-JP" sz="3600" b="1" dirty="0"/>
              <a:t>ZnFe</a:t>
            </a:r>
            <a:r>
              <a:rPr lang="en-US" altLang="ja-JP" sz="3600" b="1" baseline="-25000" dirty="0"/>
              <a:t>2</a:t>
            </a:r>
            <a:r>
              <a:rPr lang="en-US" altLang="ja-JP" sz="3600" b="1" dirty="0"/>
              <a:t>O</a:t>
            </a:r>
            <a:r>
              <a:rPr lang="en-US" altLang="ja-JP" sz="3600" b="1" baseline="-25000" dirty="0"/>
              <a:t>4</a:t>
            </a:r>
            <a:r>
              <a:rPr lang="ja-JP" altLang="ja-JP" sz="3600" b="1" dirty="0"/>
              <a:t>薄膜</a:t>
            </a:r>
            <a:r>
              <a:rPr lang="ja-JP" altLang="en-US" sz="3600" b="1" dirty="0"/>
              <a:t>が最大磁化を得る設計指針の樹立を目指す。また、得られた</a:t>
            </a:r>
            <a:r>
              <a:rPr lang="en-US" altLang="ja-JP" sz="3600" b="1" dirty="0"/>
              <a:t>ZnFe</a:t>
            </a:r>
            <a:r>
              <a:rPr lang="en-US" altLang="ja-JP" sz="3600" b="1" baseline="-25000" dirty="0"/>
              <a:t>2</a:t>
            </a:r>
            <a:r>
              <a:rPr lang="en-US" altLang="ja-JP" sz="3600" b="1" dirty="0"/>
              <a:t>O</a:t>
            </a:r>
            <a:r>
              <a:rPr lang="en-US" altLang="ja-JP" sz="3600" b="1" baseline="-25000" dirty="0"/>
              <a:t>4</a:t>
            </a:r>
            <a:r>
              <a:rPr lang="ja-JP" altLang="ja-JP" sz="3600" b="1" dirty="0"/>
              <a:t>薄膜</a:t>
            </a:r>
            <a:r>
              <a:rPr lang="ja-JP" altLang="en-US" sz="3600" b="1" dirty="0"/>
              <a:t>の磁気特性について調べる。</a:t>
            </a:r>
            <a:endParaRPr lang="en-US" altLang="ja-JP" sz="3600" b="1" dirty="0"/>
          </a:p>
          <a:p>
            <a:pPr marL="571500" indent="-571500"/>
            <a:r>
              <a:rPr lang="en-US" altLang="ja-JP" sz="3600" b="1" dirty="0"/>
              <a:t>ZnFe</a:t>
            </a:r>
            <a:r>
              <a:rPr lang="en-US" altLang="ja-JP" sz="3600" b="1" baseline="-25000" dirty="0"/>
              <a:t>2-x</a:t>
            </a:r>
            <a:r>
              <a:rPr lang="en-US" altLang="ja-JP" sz="3600" b="1" dirty="0"/>
              <a:t>Co</a:t>
            </a:r>
            <a:r>
              <a:rPr lang="en-US" altLang="ja-JP" sz="3600" b="1" baseline="-25000" dirty="0"/>
              <a:t>x</a:t>
            </a:r>
            <a:r>
              <a:rPr lang="en-US" altLang="ja-JP" sz="3600" b="1" dirty="0"/>
              <a:t>O</a:t>
            </a:r>
            <a:r>
              <a:rPr lang="en-US" altLang="ja-JP" sz="3600" b="1" baseline="-25000" dirty="0"/>
              <a:t>4</a:t>
            </a:r>
            <a:r>
              <a:rPr lang="ja-JP" altLang="ja-JP" sz="3600" b="1" dirty="0"/>
              <a:t>薄膜</a:t>
            </a:r>
            <a:r>
              <a:rPr lang="ja-JP" altLang="en-US" sz="3600" b="1" dirty="0"/>
              <a:t>も同様に焼成条件の最適化を行い</a:t>
            </a:r>
            <a:r>
              <a:rPr lang="en-US" altLang="ja-JP" sz="3600" b="1" dirty="0"/>
              <a:t>, </a:t>
            </a:r>
            <a:r>
              <a:rPr lang="ja-JP" altLang="en-US" sz="3600" b="1" dirty="0"/>
              <a:t>最大磁化最大保磁力を得る設計指針の樹立を目指す。また、得られた</a:t>
            </a:r>
            <a:r>
              <a:rPr lang="en-US" altLang="ja-JP" sz="3600" b="1" dirty="0"/>
              <a:t>ZnFe</a:t>
            </a:r>
            <a:r>
              <a:rPr lang="en-US" altLang="ja-JP" sz="3600" b="1" baseline="-25000" dirty="0"/>
              <a:t>2-x</a:t>
            </a:r>
            <a:r>
              <a:rPr lang="en-US" altLang="ja-JP" sz="3600" b="1" dirty="0"/>
              <a:t>Co</a:t>
            </a:r>
            <a:r>
              <a:rPr lang="en-US" altLang="ja-JP" sz="3600" b="1" baseline="-25000" dirty="0"/>
              <a:t>x</a:t>
            </a:r>
            <a:r>
              <a:rPr lang="en-US" altLang="ja-JP" sz="3600" b="1" dirty="0"/>
              <a:t>O</a:t>
            </a:r>
            <a:r>
              <a:rPr lang="en-US" altLang="ja-JP" sz="3600" b="1" baseline="-25000" dirty="0"/>
              <a:t>4</a:t>
            </a:r>
            <a:r>
              <a:rPr lang="ja-JP" altLang="ja-JP" sz="3600" b="1" dirty="0"/>
              <a:t>薄膜</a:t>
            </a:r>
            <a:r>
              <a:rPr lang="ja-JP" altLang="en-US" sz="3600" b="1" dirty="0"/>
              <a:t>の磁気特性について調べる。</a:t>
            </a:r>
            <a:endParaRPr lang="en-US" altLang="ja-JP" sz="3600" b="1" dirty="0"/>
          </a:p>
          <a:p>
            <a:pPr marL="571500" indent="-571500"/>
            <a:endParaRPr lang="en-US" altLang="ja-JP" sz="3600" b="1" dirty="0"/>
          </a:p>
        </p:txBody>
      </p:sp>
      <p:cxnSp>
        <p:nvCxnSpPr>
          <p:cNvPr id="166" name="直線コネクタ 165"/>
          <p:cNvCxnSpPr/>
          <p:nvPr/>
        </p:nvCxnSpPr>
        <p:spPr>
          <a:xfrm>
            <a:off x="-29010" y="33852004"/>
            <a:ext cx="1511959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7" name="正方形/長方形 1"/>
          <p:cNvSpPr>
            <a:spLocks noChangeArrowheads="1"/>
          </p:cNvSpPr>
          <p:nvPr/>
        </p:nvSpPr>
        <p:spPr bwMode="auto">
          <a:xfrm>
            <a:off x="7989744" y="34810910"/>
            <a:ext cx="6270887" cy="118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0000"/>
              </a:lnSpc>
              <a:spcBef>
                <a:spcPct val="50000"/>
              </a:spcBef>
              <a:buFontTx/>
              <a:buNone/>
            </a:pPr>
            <a:r>
              <a:rPr lang="ja-JP" altLang="en-US" sz="3600" b="1" dirty="0"/>
              <a:t>焼成温度　・・・　</a:t>
            </a:r>
            <a:r>
              <a:rPr lang="en-US" altLang="ja-JP" sz="3600" b="1" u="sng" dirty="0"/>
              <a:t>400</a:t>
            </a:r>
            <a:r>
              <a:rPr lang="ja-JP" altLang="en-US" sz="3600" b="1" u="sng" dirty="0"/>
              <a:t>～</a:t>
            </a:r>
            <a:r>
              <a:rPr lang="en-US" altLang="ja-JP" sz="3600" b="1" u="sng" dirty="0"/>
              <a:t>1000</a:t>
            </a:r>
            <a:r>
              <a:rPr lang="ja-JP" altLang="en-US" sz="3600" b="1" u="sng" dirty="0"/>
              <a:t>℃</a:t>
            </a:r>
            <a:endParaRPr lang="en-US" altLang="ja-JP" sz="3600" b="1" u="sng" dirty="0"/>
          </a:p>
          <a:p>
            <a:pPr eaLnBrk="1" hangingPunct="1">
              <a:lnSpc>
                <a:spcPct val="70000"/>
              </a:lnSpc>
              <a:spcBef>
                <a:spcPct val="50000"/>
              </a:spcBef>
              <a:buFontTx/>
              <a:buNone/>
            </a:pPr>
            <a:r>
              <a:rPr lang="ja-JP" altLang="en-US" sz="3600" b="1" dirty="0"/>
              <a:t>焼成時間　・・・　</a:t>
            </a:r>
            <a:r>
              <a:rPr lang="en-US" altLang="ja-JP" sz="3600" b="1" u="sng" dirty="0"/>
              <a:t>1min</a:t>
            </a:r>
            <a:r>
              <a:rPr lang="ja-JP" altLang="en-US" sz="3600" b="1" u="sng" dirty="0"/>
              <a:t>～</a:t>
            </a:r>
            <a:r>
              <a:rPr lang="en-US" altLang="ja-JP" sz="3600" b="1" u="sng" dirty="0"/>
              <a:t>12h</a:t>
            </a:r>
          </a:p>
        </p:txBody>
      </p:sp>
      <p:cxnSp>
        <p:nvCxnSpPr>
          <p:cNvPr id="187" name="直線コネクタ 186"/>
          <p:cNvCxnSpPr/>
          <p:nvPr/>
        </p:nvCxnSpPr>
        <p:spPr>
          <a:xfrm flipH="1">
            <a:off x="15604741" y="13915430"/>
            <a:ext cx="14067881" cy="0"/>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15135623" y="37029998"/>
            <a:ext cx="151814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a:off x="551299" y="22394234"/>
            <a:ext cx="14067881" cy="0"/>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sp>
        <p:nvSpPr>
          <p:cNvPr id="144" name="テキスト ボックス 2"/>
          <p:cNvSpPr txBox="1">
            <a:spLocks noChangeArrowheads="1"/>
          </p:cNvSpPr>
          <p:nvPr/>
        </p:nvSpPr>
        <p:spPr bwMode="auto">
          <a:xfrm>
            <a:off x="777029" y="33048223"/>
            <a:ext cx="11775791" cy="56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9351" tIns="64676" rIns="129351" bIns="64676">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dirty="0"/>
              <a:t>[3]</a:t>
            </a:r>
            <a:r>
              <a:rPr lang="ja-JP" altLang="en-US" sz="2800" dirty="0"/>
              <a:t> </a:t>
            </a:r>
            <a:r>
              <a:rPr lang="en-US" altLang="ja-JP" sz="2800" dirty="0"/>
              <a:t>Y. Nakata et.al.</a:t>
            </a:r>
            <a:r>
              <a:rPr lang="ja-JP" altLang="en-US" sz="2800" dirty="0"/>
              <a:t>　第</a:t>
            </a:r>
            <a:r>
              <a:rPr lang="en-US" altLang="ja-JP" sz="2800" dirty="0"/>
              <a:t>43</a:t>
            </a:r>
            <a:r>
              <a:rPr lang="ja-JP" altLang="en-US" sz="2800" dirty="0"/>
              <a:t>回日本磁気学会学術講演概要集 </a:t>
            </a:r>
            <a:r>
              <a:rPr lang="en-US" altLang="ja-JP" sz="2800" dirty="0"/>
              <a:t>25pPS-3(2019)</a:t>
            </a:r>
          </a:p>
        </p:txBody>
      </p:sp>
      <p:pic>
        <p:nvPicPr>
          <p:cNvPr id="3" name="図 2"/>
          <p:cNvPicPr>
            <a:picLocks noChangeAspect="1"/>
          </p:cNvPicPr>
          <p:nvPr/>
        </p:nvPicPr>
        <p:blipFill>
          <a:blip r:embed="rId5"/>
          <a:stretch>
            <a:fillRect/>
          </a:stretch>
        </p:blipFill>
        <p:spPr>
          <a:xfrm>
            <a:off x="2015480" y="8532529"/>
            <a:ext cx="5097745" cy="2469916"/>
          </a:xfrm>
          <a:prstGeom prst="rect">
            <a:avLst/>
          </a:prstGeom>
        </p:spPr>
      </p:pic>
      <p:pic>
        <p:nvPicPr>
          <p:cNvPr id="7" name="図 6"/>
          <p:cNvPicPr>
            <a:picLocks noChangeAspect="1"/>
          </p:cNvPicPr>
          <p:nvPr/>
        </p:nvPicPr>
        <p:blipFill rotWithShape="1">
          <a:blip r:embed="rId6"/>
          <a:srcRect l="-1731" t="-5702" r="1731" b="9238"/>
          <a:stretch/>
        </p:blipFill>
        <p:spPr>
          <a:xfrm>
            <a:off x="888779" y="35246661"/>
            <a:ext cx="5493066" cy="7200262"/>
          </a:xfrm>
          <a:prstGeom prst="rect">
            <a:avLst/>
          </a:prstGeom>
        </p:spPr>
      </p:pic>
      <p:sp>
        <p:nvSpPr>
          <p:cNvPr id="10" name="テキスト ボックス 9"/>
          <p:cNvSpPr txBox="1"/>
          <p:nvPr/>
        </p:nvSpPr>
        <p:spPr>
          <a:xfrm>
            <a:off x="7002739" y="36680836"/>
            <a:ext cx="7704561" cy="1323439"/>
          </a:xfrm>
          <a:prstGeom prst="rect">
            <a:avLst/>
          </a:prstGeom>
          <a:noFill/>
          <a:ln w="38100">
            <a:solidFill>
              <a:srgbClr val="FF0000"/>
            </a:solidFill>
          </a:ln>
        </p:spPr>
        <p:txBody>
          <a:bodyPr wrap="square" rtlCol="0">
            <a:spAutoFit/>
          </a:bodyPr>
          <a:lstStyle/>
          <a:p>
            <a:pPr algn="ctr"/>
            <a:r>
              <a:rPr kumimoji="1" lang="ja-JP" altLang="en-US" sz="4000" b="1" u="sng" dirty="0"/>
              <a:t>温度 </a:t>
            </a:r>
            <a:r>
              <a:rPr lang="ja-JP" altLang="en-US" sz="4000" dirty="0"/>
              <a:t>と </a:t>
            </a:r>
            <a:r>
              <a:rPr lang="ja-JP" altLang="en-US" sz="4000" b="1" u="sng" dirty="0"/>
              <a:t>時間 </a:t>
            </a:r>
            <a:r>
              <a:rPr lang="ja-JP" altLang="en-US" sz="4000" dirty="0"/>
              <a:t>をパラメータに</a:t>
            </a:r>
            <a:endParaRPr lang="en-US" altLang="ja-JP" sz="4000" dirty="0"/>
          </a:p>
          <a:p>
            <a:pPr algn="ctr"/>
            <a:r>
              <a:rPr kumimoji="1" lang="ja-JP" altLang="en-US" sz="4000" dirty="0"/>
              <a:t>最適化条件を検討</a:t>
            </a:r>
          </a:p>
        </p:txBody>
      </p:sp>
      <p:pic>
        <p:nvPicPr>
          <p:cNvPr id="12" name="図 11"/>
          <p:cNvPicPr>
            <a:picLocks noChangeAspect="1"/>
          </p:cNvPicPr>
          <p:nvPr/>
        </p:nvPicPr>
        <p:blipFill>
          <a:blip r:embed="rId7"/>
          <a:stretch>
            <a:fillRect/>
          </a:stretch>
        </p:blipFill>
        <p:spPr>
          <a:xfrm>
            <a:off x="8967958" y="3770029"/>
            <a:ext cx="5221466" cy="4345321"/>
          </a:xfrm>
          <a:prstGeom prst="rect">
            <a:avLst/>
          </a:prstGeom>
        </p:spPr>
      </p:pic>
      <p:sp>
        <p:nvSpPr>
          <p:cNvPr id="13" name="テキスト ボックス 12"/>
          <p:cNvSpPr txBox="1"/>
          <p:nvPr/>
        </p:nvSpPr>
        <p:spPr>
          <a:xfrm>
            <a:off x="9142593" y="3073718"/>
            <a:ext cx="2761328" cy="646331"/>
          </a:xfrm>
          <a:prstGeom prst="rect">
            <a:avLst/>
          </a:prstGeom>
          <a:noFill/>
        </p:spPr>
        <p:txBody>
          <a:bodyPr wrap="square" rtlCol="0">
            <a:spAutoFit/>
          </a:bodyPr>
          <a:lstStyle/>
          <a:p>
            <a:r>
              <a:rPr kumimoji="1" lang="ja-JP" altLang="en-US" sz="3600" u="sng" dirty="0"/>
              <a:t>透過率</a:t>
            </a:r>
          </a:p>
        </p:txBody>
      </p:sp>
      <p:pic>
        <p:nvPicPr>
          <p:cNvPr id="24" name="図 23"/>
          <p:cNvPicPr>
            <a:picLocks noChangeAspect="1"/>
          </p:cNvPicPr>
          <p:nvPr/>
        </p:nvPicPr>
        <p:blipFill>
          <a:blip r:embed="rId8"/>
          <a:stretch>
            <a:fillRect/>
          </a:stretch>
        </p:blipFill>
        <p:spPr>
          <a:xfrm>
            <a:off x="15572035" y="24948915"/>
            <a:ext cx="14326801" cy="55747"/>
          </a:xfrm>
          <a:prstGeom prst="rect">
            <a:avLst/>
          </a:prstGeom>
        </p:spPr>
      </p:pic>
      <p:sp>
        <p:nvSpPr>
          <p:cNvPr id="228" name="正方形/長方形 227"/>
          <p:cNvSpPr/>
          <p:nvPr/>
        </p:nvSpPr>
        <p:spPr>
          <a:xfrm>
            <a:off x="16412013" y="21087178"/>
            <a:ext cx="13550318" cy="954107"/>
          </a:xfrm>
          <a:prstGeom prst="rect">
            <a:avLst/>
          </a:prstGeom>
        </p:spPr>
        <p:txBody>
          <a:bodyPr wrap="square">
            <a:spAutoFit/>
          </a:bodyPr>
          <a:lstStyle/>
          <a:p>
            <a:pPr algn="ctr"/>
            <a:r>
              <a:rPr lang="en-US" altLang="ja-JP" sz="2800" dirty="0">
                <a:effectLst/>
                <a:latin typeface="Times New Roman" panose="02020603050405020304" pitchFamily="18" charset="0"/>
                <a:ea typeface="ＭＳ 明朝" panose="02020609040205080304" pitchFamily="17" charset="-128"/>
              </a:rPr>
              <a:t>Relationship between the amount of Co substitution in ZnFe</a:t>
            </a:r>
            <a:r>
              <a:rPr lang="en-US" altLang="ja-JP" sz="2800" baseline="-25000" dirty="0">
                <a:effectLst/>
                <a:latin typeface="Times New Roman" panose="02020603050405020304" pitchFamily="18" charset="0"/>
                <a:ea typeface="ＭＳ 明朝" panose="02020609040205080304" pitchFamily="17" charset="-128"/>
              </a:rPr>
              <a:t>2-x</a:t>
            </a:r>
            <a:r>
              <a:rPr lang="en-US" altLang="ja-JP" sz="2800" dirty="0">
                <a:effectLst/>
                <a:latin typeface="Times New Roman" panose="02020603050405020304" pitchFamily="18" charset="0"/>
                <a:ea typeface="ＭＳ 明朝" panose="02020609040205080304" pitchFamily="17" charset="-128"/>
              </a:rPr>
              <a:t>Co</a:t>
            </a:r>
            <a:r>
              <a:rPr lang="en-US" altLang="ja-JP" sz="2800" baseline="-25000" dirty="0">
                <a:effectLst/>
                <a:latin typeface="Times New Roman" panose="02020603050405020304" pitchFamily="18" charset="0"/>
                <a:ea typeface="ＭＳ 明朝" panose="02020609040205080304" pitchFamily="17" charset="-128"/>
              </a:rPr>
              <a:t>x</a:t>
            </a:r>
            <a:r>
              <a:rPr lang="en-US" altLang="ja-JP" sz="2800" dirty="0">
                <a:effectLst/>
                <a:latin typeface="Times New Roman" panose="02020603050405020304" pitchFamily="18" charset="0"/>
                <a:ea typeface="ＭＳ 明朝" panose="02020609040205080304" pitchFamily="17" charset="-128"/>
              </a:rPr>
              <a:t>O</a:t>
            </a:r>
            <a:r>
              <a:rPr lang="en-US" altLang="ja-JP" sz="2800" baseline="-25000" dirty="0">
                <a:effectLst/>
                <a:latin typeface="Times New Roman" panose="02020603050405020304" pitchFamily="18" charset="0"/>
                <a:ea typeface="ＭＳ 明朝" panose="02020609040205080304" pitchFamily="17" charset="-128"/>
              </a:rPr>
              <a:t>4</a:t>
            </a:r>
            <a:r>
              <a:rPr lang="en-US" altLang="ja-JP" sz="2800" dirty="0">
                <a:effectLst/>
                <a:latin typeface="Times New Roman" panose="02020603050405020304" pitchFamily="18" charset="0"/>
                <a:ea typeface="ＭＳ 明朝" panose="02020609040205080304" pitchFamily="17" charset="-128"/>
              </a:rPr>
              <a:t> and magnetization (a) and coercive force (b) at an applied magnetic field of 30 [</a:t>
            </a:r>
            <a:r>
              <a:rPr lang="en-US" altLang="ja-JP" sz="2800" dirty="0" err="1">
                <a:effectLst/>
                <a:latin typeface="Times New Roman" panose="02020603050405020304" pitchFamily="18" charset="0"/>
                <a:ea typeface="ＭＳ 明朝" panose="02020609040205080304" pitchFamily="17" charset="-128"/>
              </a:rPr>
              <a:t>kOe</a:t>
            </a:r>
            <a:r>
              <a:rPr lang="en-US" altLang="ja-JP" sz="2800" dirty="0">
                <a:effectLst/>
                <a:latin typeface="Times New Roman" panose="02020603050405020304" pitchFamily="18" charset="0"/>
                <a:ea typeface="ＭＳ 明朝" panose="02020609040205080304" pitchFamily="17" charset="-128"/>
              </a:rPr>
              <a:t>]</a:t>
            </a:r>
            <a:endParaRPr lang="en-US" altLang="ja-JP" sz="2800" dirty="0">
              <a:latin typeface="Times New Roman" panose="02020603050405020304" pitchFamily="18" charset="0"/>
              <a:cs typeface="Times New Roman" panose="02020603050405020304" pitchFamily="18" charset="0"/>
            </a:endParaRPr>
          </a:p>
        </p:txBody>
      </p:sp>
      <p:sp>
        <p:nvSpPr>
          <p:cNvPr id="233" name="テキスト ボックス 232"/>
          <p:cNvSpPr txBox="1"/>
          <p:nvPr/>
        </p:nvSpPr>
        <p:spPr>
          <a:xfrm>
            <a:off x="1126361" y="25970766"/>
            <a:ext cx="12923351" cy="2862322"/>
          </a:xfrm>
          <a:prstGeom prst="rect">
            <a:avLst/>
          </a:prstGeom>
          <a:noFill/>
        </p:spPr>
        <p:txBody>
          <a:bodyPr wrap="square" rtlCol="0">
            <a:spAutoFit/>
          </a:bodyPr>
          <a:lstStyle/>
          <a:p>
            <a:pPr>
              <a:spcBef>
                <a:spcPct val="0"/>
              </a:spcBef>
            </a:pPr>
            <a:r>
              <a:rPr lang="ja-JP" altLang="en-US" sz="3600" b="1" dirty="0"/>
              <a:t>我々は、気相法に比べ容易に大面積化が可能な液相法の一種である有機金属分解（</a:t>
            </a:r>
            <a:r>
              <a:rPr lang="en-US" altLang="ja-JP" sz="3600" b="1" dirty="0"/>
              <a:t>MOD</a:t>
            </a:r>
            <a:r>
              <a:rPr lang="ja-JP" altLang="en-US" sz="3600" b="1" dirty="0"/>
              <a:t>）法により</a:t>
            </a:r>
            <a:r>
              <a:rPr lang="en-US" altLang="ja-JP" sz="3600" b="1" dirty="0"/>
              <a:t>ZnFe</a:t>
            </a:r>
            <a:r>
              <a:rPr lang="en-US" altLang="ja-JP" sz="3600" b="1" baseline="-25000" dirty="0"/>
              <a:t>2</a:t>
            </a:r>
            <a:r>
              <a:rPr lang="en-US" altLang="ja-JP" sz="3600" b="1" dirty="0"/>
              <a:t>O</a:t>
            </a:r>
            <a:r>
              <a:rPr lang="en-US" altLang="ja-JP" sz="3600" b="1" baseline="-25000" dirty="0"/>
              <a:t>4</a:t>
            </a:r>
            <a:r>
              <a:rPr lang="ja-JP" altLang="ja-JP" sz="3600" b="1" dirty="0"/>
              <a:t>薄膜</a:t>
            </a:r>
            <a:r>
              <a:rPr lang="ja-JP" altLang="en-US" sz="3600" b="1" dirty="0"/>
              <a:t>を作製することに成功している。</a:t>
            </a:r>
            <a:r>
              <a:rPr lang="en-US" altLang="ja-JP" sz="3600" b="1" baseline="30000" dirty="0"/>
              <a:t>[3]</a:t>
            </a:r>
            <a:endParaRPr lang="en-US" altLang="ja-JP" sz="3600" baseline="30000" dirty="0"/>
          </a:p>
          <a:p>
            <a:pPr>
              <a:spcBef>
                <a:spcPct val="0"/>
              </a:spcBef>
            </a:pPr>
            <a:r>
              <a:rPr lang="en-US" altLang="ja-JP" sz="3600" b="1" dirty="0"/>
              <a:t>MOD</a:t>
            </a:r>
            <a:r>
              <a:rPr lang="ja-JP" altLang="en-US" sz="3600" b="1" dirty="0"/>
              <a:t>法により作製した</a:t>
            </a:r>
            <a:r>
              <a:rPr lang="en-US" altLang="ja-JP" sz="3600" b="1" dirty="0"/>
              <a:t>ZnFe</a:t>
            </a:r>
            <a:r>
              <a:rPr lang="en-US" altLang="ja-JP" sz="3600" b="1" baseline="-25000" dirty="0"/>
              <a:t>2</a:t>
            </a:r>
            <a:r>
              <a:rPr lang="en-US" altLang="ja-JP" sz="3600" b="1" dirty="0"/>
              <a:t>O</a:t>
            </a:r>
            <a:r>
              <a:rPr lang="en-US" altLang="ja-JP" sz="3600" b="1" baseline="-25000" dirty="0"/>
              <a:t>4</a:t>
            </a:r>
            <a:r>
              <a:rPr lang="ja-JP" altLang="ja-JP" sz="3600" b="1" dirty="0"/>
              <a:t>薄膜</a:t>
            </a:r>
            <a:r>
              <a:rPr lang="ja-JP" altLang="en-US" sz="3600" b="1" dirty="0"/>
              <a:t>および保持力増加を狙いとした</a:t>
            </a:r>
            <a:r>
              <a:rPr lang="en-US" altLang="ja-JP" sz="3600" b="1" dirty="0"/>
              <a:t>ZnFe</a:t>
            </a:r>
            <a:r>
              <a:rPr lang="en-US" altLang="ja-JP" sz="3600" b="1" baseline="-25000" dirty="0"/>
              <a:t>2-x</a:t>
            </a:r>
            <a:r>
              <a:rPr lang="en-US" altLang="ja-JP" sz="3600" b="1" dirty="0"/>
              <a:t>Co</a:t>
            </a:r>
            <a:r>
              <a:rPr lang="en-US" altLang="ja-JP" sz="3600" b="1" baseline="-25000" dirty="0"/>
              <a:t>x</a:t>
            </a:r>
            <a:r>
              <a:rPr lang="en-US" altLang="ja-JP" sz="3600" b="1" dirty="0"/>
              <a:t>O</a:t>
            </a:r>
            <a:r>
              <a:rPr lang="en-US" altLang="ja-JP" sz="3600" b="1" baseline="-25000" dirty="0"/>
              <a:t>4</a:t>
            </a:r>
            <a:r>
              <a:rPr lang="ja-JP" altLang="ja-JP" sz="3600" b="1" dirty="0"/>
              <a:t>薄膜</a:t>
            </a:r>
            <a:r>
              <a:rPr lang="ja-JP" altLang="en-US" sz="3600" b="1" dirty="0"/>
              <a:t>の磁気光学素子としての応用を目指す。</a:t>
            </a:r>
            <a:endParaRPr lang="en-US" altLang="ja-JP" sz="3600" b="1" dirty="0"/>
          </a:p>
        </p:txBody>
      </p:sp>
      <p:sp>
        <p:nvSpPr>
          <p:cNvPr id="239" name="正方形/長方形 238"/>
          <p:cNvSpPr/>
          <p:nvPr/>
        </p:nvSpPr>
        <p:spPr>
          <a:xfrm>
            <a:off x="23984203" y="29559474"/>
            <a:ext cx="1411411" cy="2175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下矢印 147"/>
          <p:cNvSpPr/>
          <p:nvPr/>
        </p:nvSpPr>
        <p:spPr>
          <a:xfrm>
            <a:off x="9931088" y="17958513"/>
            <a:ext cx="616377" cy="620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9351" tIns="64676" rIns="129351" bIns="64676" anchor="ctr"/>
          <a:lstStyle/>
          <a:p>
            <a:pPr algn="ctr">
              <a:defRPr/>
            </a:pPr>
            <a:endParaRPr lang="ja-JP" altLang="en-US" dirty="0"/>
          </a:p>
        </p:txBody>
      </p:sp>
      <p:grpSp>
        <p:nvGrpSpPr>
          <p:cNvPr id="38" name="グループ化 37">
            <a:extLst>
              <a:ext uri="{FF2B5EF4-FFF2-40B4-BE49-F238E27FC236}">
                <a16:creationId xmlns:a16="http://schemas.microsoft.com/office/drawing/2014/main" id="{1FE327D1-4D24-4A5C-9BB8-22027DBB7AAC}"/>
              </a:ext>
            </a:extLst>
          </p:cNvPr>
          <p:cNvGrpSpPr/>
          <p:nvPr/>
        </p:nvGrpSpPr>
        <p:grpSpPr>
          <a:xfrm>
            <a:off x="15203859" y="5066027"/>
            <a:ext cx="8061447" cy="5753059"/>
            <a:chOff x="16068176" y="5117046"/>
            <a:chExt cx="5144770" cy="3671570"/>
          </a:xfrm>
        </p:grpSpPr>
        <p:pic>
          <p:nvPicPr>
            <p:cNvPr id="145" name="図 144">
              <a:extLst>
                <a:ext uri="{FF2B5EF4-FFF2-40B4-BE49-F238E27FC236}">
                  <a16:creationId xmlns:a16="http://schemas.microsoft.com/office/drawing/2014/main" id="{410EA733-1D49-4960-A40A-C154661146D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068176" y="5117046"/>
              <a:ext cx="5144770" cy="3671570"/>
            </a:xfrm>
            <a:prstGeom prst="rect">
              <a:avLst/>
            </a:prstGeom>
            <a:noFill/>
            <a:ln>
              <a:noFill/>
            </a:ln>
          </p:spPr>
        </p:pic>
        <p:sp>
          <p:nvSpPr>
            <p:cNvPr id="147" name="楕円 146">
              <a:extLst>
                <a:ext uri="{FF2B5EF4-FFF2-40B4-BE49-F238E27FC236}">
                  <a16:creationId xmlns:a16="http://schemas.microsoft.com/office/drawing/2014/main" id="{3794FC02-C84F-4223-A0EC-70ED972657D3}"/>
                </a:ext>
              </a:extLst>
            </p:cNvPr>
            <p:cNvSpPr/>
            <p:nvPr/>
          </p:nvSpPr>
          <p:spPr>
            <a:xfrm rot="1285000">
              <a:off x="17270866" y="6061926"/>
              <a:ext cx="2124710" cy="711835"/>
            </a:xfrm>
            <a:prstGeom prst="ellipse">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9" name="テキスト ボックス 38">
            <a:extLst>
              <a:ext uri="{FF2B5EF4-FFF2-40B4-BE49-F238E27FC236}">
                <a16:creationId xmlns:a16="http://schemas.microsoft.com/office/drawing/2014/main" id="{111733EA-F0F3-4616-BB09-E02D2521C680}"/>
              </a:ext>
            </a:extLst>
          </p:cNvPr>
          <p:cNvSpPr txBox="1"/>
          <p:nvPr/>
        </p:nvSpPr>
        <p:spPr>
          <a:xfrm>
            <a:off x="15228853" y="3611973"/>
            <a:ext cx="3888432" cy="830997"/>
          </a:xfrm>
          <a:prstGeom prst="rect">
            <a:avLst/>
          </a:prstGeom>
          <a:noFill/>
        </p:spPr>
        <p:txBody>
          <a:bodyPr wrap="square" rtlCol="0">
            <a:spAutoFit/>
          </a:bodyPr>
          <a:lstStyle/>
          <a:p>
            <a:pPr marL="685800" indent="-685800">
              <a:buFont typeface="Wingdings" panose="05000000000000000000" pitchFamily="2" charset="2"/>
              <a:buChar char="Ø"/>
            </a:pPr>
            <a:r>
              <a:rPr kumimoji="1" lang="en-US" altLang="ja-JP" sz="4800" b="1" dirty="0"/>
              <a:t>ZnFe</a:t>
            </a:r>
            <a:r>
              <a:rPr kumimoji="1" lang="en-US" altLang="ja-JP" sz="4800" b="1" baseline="-25000" dirty="0"/>
              <a:t>2</a:t>
            </a:r>
            <a:r>
              <a:rPr kumimoji="1" lang="en-US" altLang="ja-JP" sz="4800" b="1" dirty="0"/>
              <a:t>O</a:t>
            </a:r>
            <a:r>
              <a:rPr kumimoji="1" lang="en-US" altLang="ja-JP" sz="4800" b="1" baseline="-25000" dirty="0"/>
              <a:t>4</a:t>
            </a:r>
            <a:endParaRPr kumimoji="1" lang="ja-JP" altLang="en-US" sz="4800" b="1" dirty="0"/>
          </a:p>
        </p:txBody>
      </p:sp>
      <p:grpSp>
        <p:nvGrpSpPr>
          <p:cNvPr id="15" name="グループ化 14">
            <a:extLst>
              <a:ext uri="{FF2B5EF4-FFF2-40B4-BE49-F238E27FC236}">
                <a16:creationId xmlns:a16="http://schemas.microsoft.com/office/drawing/2014/main" id="{6F71AD97-A00A-41E8-8058-95113A82DEEA}"/>
              </a:ext>
            </a:extLst>
          </p:cNvPr>
          <p:cNvGrpSpPr/>
          <p:nvPr/>
        </p:nvGrpSpPr>
        <p:grpSpPr>
          <a:xfrm>
            <a:off x="22638681" y="5804227"/>
            <a:ext cx="7151692" cy="4410786"/>
            <a:chOff x="12773977" y="19945032"/>
            <a:chExt cx="4732020" cy="2918460"/>
          </a:xfrm>
        </p:grpSpPr>
        <p:pic>
          <p:nvPicPr>
            <p:cNvPr id="124" name="図 123">
              <a:extLst>
                <a:ext uri="{FF2B5EF4-FFF2-40B4-BE49-F238E27FC236}">
                  <a16:creationId xmlns:a16="http://schemas.microsoft.com/office/drawing/2014/main" id="{A0D7E5E0-97AC-4FCF-9057-55041640666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773977" y="19945032"/>
              <a:ext cx="4732020" cy="2918460"/>
            </a:xfrm>
            <a:prstGeom prst="rect">
              <a:avLst/>
            </a:prstGeom>
            <a:noFill/>
            <a:ln>
              <a:noFill/>
            </a:ln>
          </p:spPr>
        </p:pic>
        <p:sp>
          <p:nvSpPr>
            <p:cNvPr id="126" name="テキスト ボックス 78">
              <a:extLst>
                <a:ext uri="{FF2B5EF4-FFF2-40B4-BE49-F238E27FC236}">
                  <a16:creationId xmlns:a16="http://schemas.microsoft.com/office/drawing/2014/main" id="{6A132EEB-4738-4BED-A9E7-37206E796116}"/>
                </a:ext>
              </a:extLst>
            </p:cNvPr>
            <p:cNvSpPr txBox="1"/>
            <p:nvPr/>
          </p:nvSpPr>
          <p:spPr>
            <a:xfrm>
              <a:off x="15905797" y="20867052"/>
              <a:ext cx="1004570" cy="3619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200" kern="100">
                  <a:effectLst/>
                  <a:latin typeface="Times New Roman" panose="02020603050405020304" pitchFamily="18" charset="0"/>
                  <a:ea typeface="ＭＳ 明朝" panose="02020609040205080304" pitchFamily="17" charset="-128"/>
                  <a:cs typeface="ＭＳ Ｐゴシック" panose="020B0600070205080204" pitchFamily="50" charset="-128"/>
                </a:rPr>
                <a:t>R</a:t>
              </a:r>
              <a:r>
                <a:rPr lang="en-US" sz="1200" kern="100" baseline="30000">
                  <a:effectLst/>
                  <a:latin typeface="Times New Roman" panose="02020603050405020304" pitchFamily="18" charset="0"/>
                  <a:ea typeface="ＭＳ 明朝" panose="02020609040205080304" pitchFamily="17" charset="-128"/>
                  <a:cs typeface="ＭＳ Ｐゴシック" panose="020B0600070205080204" pitchFamily="50" charset="-128"/>
                </a:rPr>
                <a:t>2</a:t>
              </a:r>
              <a:r>
                <a:rPr lang="en-US" sz="1200" kern="100">
                  <a:effectLst/>
                  <a:latin typeface="Times New Roman" panose="02020603050405020304" pitchFamily="18" charset="0"/>
                  <a:ea typeface="ＭＳ 明朝" panose="02020609040205080304" pitchFamily="17" charset="-128"/>
                  <a:cs typeface="ＭＳ Ｐゴシック" panose="020B0600070205080204" pitchFamily="50" charset="-128"/>
                </a:rPr>
                <a:t> = 0.96</a:t>
              </a:r>
              <a:endParaRPr lang="ja-JP" sz="1200" kern="100">
                <a:effectLst/>
                <a:latin typeface="Times New Roman" panose="02020603050405020304" pitchFamily="18" charset="0"/>
                <a:ea typeface="ＭＳ 明朝" panose="02020609040205080304" pitchFamily="17" charset="-128"/>
                <a:cs typeface="ＭＳ Ｐゴシック" panose="020B0600070205080204" pitchFamily="50" charset="-128"/>
              </a:endParaRPr>
            </a:p>
          </p:txBody>
        </p:sp>
      </p:grpSp>
      <p:sp>
        <p:nvSpPr>
          <p:cNvPr id="179" name="テキスト ボックス 178"/>
          <p:cNvSpPr txBox="1"/>
          <p:nvPr/>
        </p:nvSpPr>
        <p:spPr>
          <a:xfrm>
            <a:off x="23163812" y="10131098"/>
            <a:ext cx="7078910" cy="1854164"/>
          </a:xfrm>
          <a:prstGeom prst="rect">
            <a:avLst/>
          </a:prstGeom>
          <a:noFill/>
        </p:spPr>
        <p:txBody>
          <a:bodyPr wrap="square" lIns="129351" tIns="64676" rIns="129351" bIns="64676" rtlCol="0">
            <a:spAutoFit/>
          </a:bodyPr>
          <a:lstStyle/>
          <a:p>
            <a:pPr algn="ctr"/>
            <a:r>
              <a:rPr lang="en-US" altLang="ja-JP" sz="2800" kern="100" dirty="0">
                <a:effectLst/>
                <a:latin typeface="Times New Roman" panose="02020603050405020304" pitchFamily="18" charset="0"/>
                <a:ea typeface="ＭＳ 明朝" panose="02020609040205080304" pitchFamily="17" charset="-128"/>
              </a:rPr>
              <a:t>Firing temperature versus firing time for samples greater than 35 [emu/g]</a:t>
            </a:r>
            <a:r>
              <a:rPr lang="ja-JP" altLang="en-US" sz="2800" kern="100" dirty="0">
                <a:effectLst/>
                <a:latin typeface="Times New Roman" panose="02020603050405020304" pitchFamily="18" charset="0"/>
                <a:ea typeface="ＭＳ 明朝" panose="02020609040205080304" pitchFamily="17" charset="-128"/>
              </a:rPr>
              <a:t> </a:t>
            </a:r>
            <a:endParaRPr lang="en-US" altLang="ja-JP" sz="2800" kern="100" dirty="0">
              <a:effectLst/>
              <a:latin typeface="Times New Roman" panose="02020603050405020304" pitchFamily="18" charset="0"/>
              <a:ea typeface="ＭＳ 明朝" panose="02020609040205080304" pitchFamily="17" charset="-128"/>
            </a:endParaRPr>
          </a:p>
          <a:p>
            <a:pPr algn="ctr"/>
            <a:r>
              <a:rPr lang="en-US" altLang="ja-JP" sz="2800" kern="100" dirty="0">
                <a:effectLst/>
                <a:latin typeface="Times New Roman" panose="02020603050405020304" pitchFamily="18" charset="0"/>
                <a:ea typeface="ＭＳ 明朝" panose="02020609040205080304" pitchFamily="17" charset="-128"/>
              </a:rPr>
              <a:t>R</a:t>
            </a:r>
            <a:r>
              <a:rPr lang="en-US" altLang="ja-JP" sz="2800" kern="100" baseline="30000" dirty="0">
                <a:effectLst/>
                <a:latin typeface="Times New Roman" panose="02020603050405020304" pitchFamily="18" charset="0"/>
                <a:ea typeface="ＭＳ 明朝" panose="02020609040205080304" pitchFamily="17" charset="-128"/>
              </a:rPr>
              <a:t>2</a:t>
            </a:r>
            <a:r>
              <a:rPr lang="en-US" altLang="ja-JP" sz="2800" kern="100" dirty="0">
                <a:effectLst/>
                <a:latin typeface="Times New Roman" panose="02020603050405020304" pitchFamily="18" charset="0"/>
                <a:ea typeface="ＭＳ 明朝" panose="02020609040205080304" pitchFamily="17" charset="-128"/>
              </a:rPr>
              <a:t> represents the correlation coefficient</a:t>
            </a:r>
            <a:endParaRPr lang="ja-JP" altLang="ja-JP" sz="2800" kern="100" dirty="0">
              <a:effectLst/>
              <a:latin typeface="Times New Roman" panose="02020603050405020304" pitchFamily="18" charset="0"/>
              <a:ea typeface="ＭＳ 明朝" panose="02020609040205080304" pitchFamily="17" charset="-128"/>
            </a:endParaRPr>
          </a:p>
          <a:p>
            <a:pPr algn="ctr"/>
            <a:endParaRPr lang="en-US" altLang="ja-JP" sz="2800" dirty="0"/>
          </a:p>
        </p:txBody>
      </p:sp>
      <p:sp>
        <p:nvSpPr>
          <p:cNvPr id="134" name="テキスト ボックス 133">
            <a:extLst>
              <a:ext uri="{FF2B5EF4-FFF2-40B4-BE49-F238E27FC236}">
                <a16:creationId xmlns:a16="http://schemas.microsoft.com/office/drawing/2014/main" id="{55422E9A-42B3-42D6-BFF1-09C6DFEEFF98}"/>
              </a:ext>
            </a:extLst>
          </p:cNvPr>
          <p:cNvSpPr txBox="1"/>
          <p:nvPr/>
        </p:nvSpPr>
        <p:spPr>
          <a:xfrm>
            <a:off x="15202195" y="13861241"/>
            <a:ext cx="4446641" cy="830997"/>
          </a:xfrm>
          <a:prstGeom prst="rect">
            <a:avLst/>
          </a:prstGeom>
          <a:noFill/>
        </p:spPr>
        <p:txBody>
          <a:bodyPr wrap="square" rtlCol="0">
            <a:spAutoFit/>
          </a:bodyPr>
          <a:lstStyle/>
          <a:p>
            <a:pPr marL="685800" indent="-685800">
              <a:buFont typeface="Wingdings" panose="05000000000000000000" pitchFamily="2" charset="2"/>
              <a:buChar char="Ø"/>
            </a:pPr>
            <a:r>
              <a:rPr kumimoji="1" lang="en-US" altLang="ja-JP" sz="4800" b="1" dirty="0"/>
              <a:t>ZnFe</a:t>
            </a:r>
            <a:r>
              <a:rPr kumimoji="1" lang="en-US" altLang="ja-JP" sz="4800" b="1" baseline="-25000" dirty="0"/>
              <a:t>2-x</a:t>
            </a:r>
            <a:r>
              <a:rPr kumimoji="1" lang="en-US" altLang="ja-JP" sz="4800" b="1" dirty="0"/>
              <a:t>Co</a:t>
            </a:r>
            <a:r>
              <a:rPr kumimoji="1" lang="en-US" altLang="ja-JP" sz="4800" b="1" baseline="-25000" dirty="0"/>
              <a:t>x</a:t>
            </a:r>
            <a:r>
              <a:rPr kumimoji="1" lang="en-US" altLang="ja-JP" sz="4800" b="1" dirty="0"/>
              <a:t>O</a:t>
            </a:r>
            <a:r>
              <a:rPr kumimoji="1" lang="en-US" altLang="ja-JP" sz="4800" b="1" baseline="-25000" dirty="0"/>
              <a:t>4</a:t>
            </a:r>
            <a:endParaRPr kumimoji="1" lang="ja-JP" altLang="en-US" sz="4800" b="1" dirty="0"/>
          </a:p>
        </p:txBody>
      </p:sp>
      <p:pic>
        <p:nvPicPr>
          <p:cNvPr id="136" name="図 135">
            <a:extLst>
              <a:ext uri="{FF2B5EF4-FFF2-40B4-BE49-F238E27FC236}">
                <a16:creationId xmlns:a16="http://schemas.microsoft.com/office/drawing/2014/main" id="{75DAFCF5-B7FA-4C0D-9730-88B1C788748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587709" y="14064353"/>
            <a:ext cx="7818308" cy="7162522"/>
          </a:xfrm>
          <a:prstGeom prst="rect">
            <a:avLst/>
          </a:prstGeom>
          <a:noFill/>
          <a:ln>
            <a:noFill/>
          </a:ln>
        </p:spPr>
      </p:pic>
      <p:pic>
        <p:nvPicPr>
          <p:cNvPr id="137" name="図 136">
            <a:extLst>
              <a:ext uri="{FF2B5EF4-FFF2-40B4-BE49-F238E27FC236}">
                <a16:creationId xmlns:a16="http://schemas.microsoft.com/office/drawing/2014/main" id="{43C63D0B-35BE-4960-8969-D99415112D2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257301" y="15018536"/>
            <a:ext cx="7914130" cy="6113818"/>
          </a:xfrm>
          <a:prstGeom prst="rect">
            <a:avLst/>
          </a:prstGeom>
          <a:noFill/>
          <a:ln>
            <a:noFill/>
          </a:ln>
        </p:spPr>
      </p:pic>
      <p:sp>
        <p:nvSpPr>
          <p:cNvPr id="17" name="テキスト ボックス 16">
            <a:extLst>
              <a:ext uri="{FF2B5EF4-FFF2-40B4-BE49-F238E27FC236}">
                <a16:creationId xmlns:a16="http://schemas.microsoft.com/office/drawing/2014/main" id="{246B3BB7-D1B7-4D5E-A721-751C96A19256}"/>
              </a:ext>
            </a:extLst>
          </p:cNvPr>
          <p:cNvSpPr txBox="1"/>
          <p:nvPr/>
        </p:nvSpPr>
        <p:spPr>
          <a:xfrm>
            <a:off x="17564262" y="15410475"/>
            <a:ext cx="1633233" cy="707886"/>
          </a:xfrm>
          <a:prstGeom prst="rect">
            <a:avLst/>
          </a:prstGeom>
          <a:noFill/>
        </p:spPr>
        <p:txBody>
          <a:bodyPr wrap="square" rtlCol="0">
            <a:spAutoFit/>
          </a:bodyPr>
          <a:lstStyle/>
          <a:p>
            <a:r>
              <a:rPr kumimoji="1" lang="en-US" altLang="ja-JP" sz="4000" dirty="0">
                <a:latin typeface="Times New Roman" panose="02020603050405020304" pitchFamily="18" charset="0"/>
                <a:cs typeface="Times New Roman" panose="02020603050405020304" pitchFamily="18" charset="0"/>
              </a:rPr>
              <a:t>(a)</a:t>
            </a:r>
            <a:endParaRPr kumimoji="1" lang="ja-JP" altLang="en-US" sz="4000" dirty="0">
              <a:latin typeface="Times New Roman" panose="02020603050405020304" pitchFamily="18" charset="0"/>
              <a:cs typeface="Times New Roman" panose="02020603050405020304" pitchFamily="18" charset="0"/>
            </a:endParaRPr>
          </a:p>
        </p:txBody>
      </p:sp>
      <p:sp>
        <p:nvSpPr>
          <p:cNvPr id="140" name="テキスト ボックス 139">
            <a:extLst>
              <a:ext uri="{FF2B5EF4-FFF2-40B4-BE49-F238E27FC236}">
                <a16:creationId xmlns:a16="http://schemas.microsoft.com/office/drawing/2014/main" id="{79B96192-7077-4708-A23E-02DC2C12884D}"/>
              </a:ext>
            </a:extLst>
          </p:cNvPr>
          <p:cNvSpPr txBox="1"/>
          <p:nvPr/>
        </p:nvSpPr>
        <p:spPr>
          <a:xfrm>
            <a:off x="24314003" y="15410475"/>
            <a:ext cx="1633233" cy="707886"/>
          </a:xfrm>
          <a:prstGeom prst="rect">
            <a:avLst/>
          </a:prstGeom>
          <a:noFill/>
        </p:spPr>
        <p:txBody>
          <a:bodyPr wrap="square" rtlCol="0">
            <a:spAutoFit/>
          </a:bodyPr>
          <a:lstStyle/>
          <a:p>
            <a:r>
              <a:rPr kumimoji="1" lang="en-US" altLang="ja-JP" sz="4000" dirty="0">
                <a:latin typeface="Times New Roman" panose="02020603050405020304" pitchFamily="18" charset="0"/>
                <a:cs typeface="Times New Roman" panose="02020603050405020304" pitchFamily="18" charset="0"/>
              </a:rPr>
              <a:t>(b)</a:t>
            </a:r>
            <a:endParaRPr kumimoji="1" lang="ja-JP" altLang="en-US" sz="4000" dirty="0">
              <a:latin typeface="Times New Roman" panose="02020603050405020304" pitchFamily="18" charset="0"/>
              <a:cs typeface="Times New Roman" panose="02020603050405020304" pitchFamily="18" charset="0"/>
            </a:endParaRPr>
          </a:p>
        </p:txBody>
      </p:sp>
      <p:pic>
        <p:nvPicPr>
          <p:cNvPr id="142" name="図 141">
            <a:extLst>
              <a:ext uri="{FF2B5EF4-FFF2-40B4-BE49-F238E27FC236}">
                <a16:creationId xmlns:a16="http://schemas.microsoft.com/office/drawing/2014/main" id="{7006C2C6-BF80-4BAE-A71A-126BECAB8D7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902005" y="24829288"/>
            <a:ext cx="8815828" cy="6155493"/>
          </a:xfrm>
          <a:prstGeom prst="rect">
            <a:avLst/>
          </a:prstGeom>
          <a:noFill/>
          <a:ln>
            <a:noFill/>
          </a:ln>
        </p:spPr>
      </p:pic>
      <p:pic>
        <p:nvPicPr>
          <p:cNvPr id="149" name="図 148">
            <a:extLst>
              <a:ext uri="{FF2B5EF4-FFF2-40B4-BE49-F238E27FC236}">
                <a16:creationId xmlns:a16="http://schemas.microsoft.com/office/drawing/2014/main" id="{FAC3DF2E-C058-41F2-9245-080110EC0B5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391000" y="24644622"/>
            <a:ext cx="8555288" cy="6851537"/>
          </a:xfrm>
          <a:prstGeom prst="rect">
            <a:avLst/>
          </a:prstGeom>
          <a:noFill/>
          <a:ln>
            <a:noFill/>
          </a:ln>
        </p:spPr>
      </p:pic>
      <mc:AlternateContent xmlns:mc="http://schemas.openxmlformats.org/markup-compatibility/2006" xmlns:a14="http://schemas.microsoft.com/office/drawing/2010/main">
        <mc:Choice Requires="a14">
          <p:sp>
            <p:nvSpPr>
              <p:cNvPr id="150" name="テキスト ボックス 149">
                <a:extLst>
                  <a:ext uri="{FF2B5EF4-FFF2-40B4-BE49-F238E27FC236}">
                    <a16:creationId xmlns:a16="http://schemas.microsoft.com/office/drawing/2014/main" id="{671D3508-65EF-4EA7-B74A-ACF62E78BBFF}"/>
                  </a:ext>
                </a:extLst>
              </p:cNvPr>
              <p:cNvSpPr txBox="1"/>
              <p:nvPr/>
            </p:nvSpPr>
            <p:spPr>
              <a:xfrm>
                <a:off x="15461362" y="32308902"/>
                <a:ext cx="15494000" cy="17291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en-US" sz="3600" i="1" smtClean="0">
                              <a:solidFill>
                                <a:srgbClr val="836967"/>
                              </a:solidFill>
                              <a:latin typeface="Cambria Math" panose="02040503050406030204" pitchFamily="18" charset="0"/>
                            </a:rPr>
                          </m:ctrlPr>
                        </m:sSubPr>
                        <m:e>
                          <m:r>
                            <a:rPr lang="ja-JP" altLang="en-US" sz="3600" i="1">
                              <a:latin typeface="Cambria Math" panose="02040503050406030204" pitchFamily="18" charset="0"/>
                            </a:rPr>
                            <m:t>𝑓</m:t>
                          </m:r>
                        </m:e>
                        <m:sub>
                          <m:r>
                            <a:rPr lang="ja-JP" altLang="en-US" sz="3600" i="0">
                              <a:latin typeface="Cambria Math" panose="02040503050406030204" pitchFamily="18" charset="0"/>
                            </a:rPr>
                            <m:t>0</m:t>
                          </m:r>
                        </m:sub>
                      </m:sSub>
                      <m:r>
                        <a:rPr lang="ja-JP" altLang="en-US" sz="3600" i="0">
                          <a:latin typeface="Cambria Math" panose="02040503050406030204" pitchFamily="18" charset="0"/>
                        </a:rPr>
                        <m:t>=</m:t>
                      </m:r>
                      <m:f>
                        <m:fPr>
                          <m:ctrlPr>
                            <a:rPr lang="ja-JP" altLang="en-US" sz="3600" i="1">
                              <a:solidFill>
                                <a:srgbClr val="836967"/>
                              </a:solidFill>
                              <a:latin typeface="Cambria Math" panose="02040503050406030204" pitchFamily="18" charset="0"/>
                            </a:rPr>
                          </m:ctrlPr>
                        </m:fPr>
                        <m:num>
                          <m:r>
                            <a:rPr lang="ja-JP" altLang="en-US" sz="3600" i="1">
                              <a:latin typeface="Cambria Math" panose="02040503050406030204" pitchFamily="18" charset="0"/>
                            </a:rPr>
                            <m:t>𝛾</m:t>
                          </m:r>
                        </m:num>
                        <m:den>
                          <m:r>
                            <a:rPr lang="ja-JP" altLang="en-US" sz="3600" i="0">
                              <a:latin typeface="Cambria Math" panose="02040503050406030204" pitchFamily="18" charset="0"/>
                            </a:rPr>
                            <m:t>2</m:t>
                          </m:r>
                          <m:r>
                            <a:rPr lang="ja-JP" altLang="en-US" sz="3600" i="1">
                              <a:latin typeface="Cambria Math" panose="02040503050406030204" pitchFamily="18" charset="0"/>
                            </a:rPr>
                            <m:t>𝜋</m:t>
                          </m:r>
                        </m:den>
                      </m:f>
                      <m:rad>
                        <m:radPr>
                          <m:degHide m:val="on"/>
                          <m:ctrlPr>
                            <a:rPr lang="ja-JP" altLang="en-US" sz="3600" i="1">
                              <a:solidFill>
                                <a:srgbClr val="836967"/>
                              </a:solidFill>
                              <a:latin typeface="Cambria Math" panose="02040503050406030204" pitchFamily="18" charset="0"/>
                            </a:rPr>
                          </m:ctrlPr>
                        </m:radPr>
                        <m:deg/>
                        <m:e>
                          <m:d>
                            <m:dPr>
                              <m:ctrlPr>
                                <a:rPr lang="ja-JP" altLang="en-US" sz="3600" i="1">
                                  <a:latin typeface="Cambria Math" panose="02040503050406030204" pitchFamily="18" charset="0"/>
                                </a:rPr>
                              </m:ctrlPr>
                            </m:dPr>
                            <m:e>
                              <m:sSub>
                                <m:sSubPr>
                                  <m:ctrlPr>
                                    <a:rPr lang="ja-JP" altLang="en-US" sz="3600" i="1">
                                      <a:solidFill>
                                        <a:srgbClr val="836967"/>
                                      </a:solidFill>
                                      <a:latin typeface="Cambria Math" panose="02040503050406030204" pitchFamily="18" charset="0"/>
                                    </a:rPr>
                                  </m:ctrlPr>
                                </m:sSubPr>
                                <m:e>
                                  <m:r>
                                    <a:rPr lang="ja-JP" altLang="en-US" sz="3600" i="1">
                                      <a:latin typeface="Cambria Math" panose="02040503050406030204" pitchFamily="18" charset="0"/>
                                    </a:rPr>
                                    <m:t>𝐻</m:t>
                                  </m:r>
                                </m:e>
                                <m:sub>
                                  <m:r>
                                    <a:rPr lang="ja-JP" altLang="en-US" sz="3600" i="1">
                                      <a:latin typeface="Cambria Math" panose="02040503050406030204" pitchFamily="18" charset="0"/>
                                    </a:rPr>
                                    <m:t>𝑟</m:t>
                                  </m:r>
                                </m:sub>
                              </m:sSub>
                              <m:r>
                                <a:rPr lang="ja-JP" altLang="en-US" sz="3600" i="0">
                                  <a:latin typeface="Cambria Math" panose="02040503050406030204" pitchFamily="18" charset="0"/>
                                </a:rPr>
                                <m:t>+</m:t>
                              </m:r>
                              <m:sSub>
                                <m:sSubPr>
                                  <m:ctrlPr>
                                    <a:rPr lang="ja-JP" altLang="en-US" sz="3600" i="1">
                                      <a:solidFill>
                                        <a:srgbClr val="836967"/>
                                      </a:solidFill>
                                      <a:latin typeface="Cambria Math" panose="02040503050406030204" pitchFamily="18" charset="0"/>
                                    </a:rPr>
                                  </m:ctrlPr>
                                </m:sSubPr>
                                <m:e>
                                  <m:r>
                                    <a:rPr lang="ja-JP" altLang="en-US" sz="3600" i="1">
                                      <a:latin typeface="Cambria Math" panose="02040503050406030204" pitchFamily="18" charset="0"/>
                                    </a:rPr>
                                    <m:t>𝐻</m:t>
                                  </m:r>
                                </m:e>
                                <m:sub>
                                  <m:r>
                                    <a:rPr lang="ja-JP" altLang="en-US" sz="3600" i="1">
                                      <a:latin typeface="Cambria Math" panose="02040503050406030204" pitchFamily="18" charset="0"/>
                                    </a:rPr>
                                    <m:t>𝐴</m:t>
                                  </m:r>
                                </m:sub>
                              </m:sSub>
                            </m:e>
                          </m:d>
                          <m:d>
                            <m:dPr>
                              <m:ctrlPr>
                                <a:rPr lang="ja-JP" altLang="en-US" sz="3600" i="1">
                                  <a:solidFill>
                                    <a:srgbClr val="836967"/>
                                  </a:solidFill>
                                  <a:latin typeface="Cambria Math" panose="02040503050406030204" pitchFamily="18" charset="0"/>
                                </a:rPr>
                              </m:ctrlPr>
                            </m:dPr>
                            <m:e>
                              <m:sSub>
                                <m:sSubPr>
                                  <m:ctrlPr>
                                    <a:rPr lang="ja-JP" altLang="en-US" sz="3600" i="1">
                                      <a:solidFill>
                                        <a:srgbClr val="836967"/>
                                      </a:solidFill>
                                      <a:latin typeface="Cambria Math" panose="02040503050406030204" pitchFamily="18" charset="0"/>
                                    </a:rPr>
                                  </m:ctrlPr>
                                </m:sSubPr>
                                <m:e>
                                  <m:r>
                                    <a:rPr lang="ja-JP" altLang="en-US" sz="3600" i="1">
                                      <a:latin typeface="Cambria Math" panose="02040503050406030204" pitchFamily="18" charset="0"/>
                                    </a:rPr>
                                    <m:t>𝐻</m:t>
                                  </m:r>
                                </m:e>
                                <m:sub>
                                  <m:r>
                                    <a:rPr lang="ja-JP" altLang="en-US" sz="3600" i="1">
                                      <a:latin typeface="Cambria Math" panose="02040503050406030204" pitchFamily="18" charset="0"/>
                                    </a:rPr>
                                    <m:t>𝑟</m:t>
                                  </m:r>
                                </m:sub>
                              </m:sSub>
                              <m:r>
                                <a:rPr lang="ja-JP" altLang="en-US" sz="3600" i="0">
                                  <a:latin typeface="Cambria Math" panose="02040503050406030204" pitchFamily="18" charset="0"/>
                                </a:rPr>
                                <m:t>+</m:t>
                              </m:r>
                              <m:sSub>
                                <m:sSubPr>
                                  <m:ctrlPr>
                                    <a:rPr lang="ja-JP" altLang="en-US" sz="3600" i="1">
                                      <a:solidFill>
                                        <a:srgbClr val="836967"/>
                                      </a:solidFill>
                                      <a:latin typeface="Cambria Math" panose="02040503050406030204" pitchFamily="18" charset="0"/>
                                    </a:rPr>
                                  </m:ctrlPr>
                                </m:sSubPr>
                                <m:e>
                                  <m:r>
                                    <a:rPr lang="ja-JP" altLang="en-US" sz="3600" i="1">
                                      <a:latin typeface="Cambria Math" panose="02040503050406030204" pitchFamily="18" charset="0"/>
                                    </a:rPr>
                                    <m:t>𝐻</m:t>
                                  </m:r>
                                </m:e>
                                <m:sub>
                                  <m:r>
                                    <a:rPr lang="ja-JP" altLang="en-US" sz="3600" i="1">
                                      <a:latin typeface="Cambria Math" panose="02040503050406030204" pitchFamily="18" charset="0"/>
                                    </a:rPr>
                                    <m:t>𝐴</m:t>
                                  </m:r>
                                </m:sub>
                              </m:sSub>
                              <m:r>
                                <a:rPr lang="ja-JP" altLang="en-US" sz="3600" i="0">
                                  <a:latin typeface="Cambria Math" panose="02040503050406030204" pitchFamily="18" charset="0"/>
                                </a:rPr>
                                <m:t>+</m:t>
                              </m:r>
                              <m:f>
                                <m:fPr>
                                  <m:ctrlPr>
                                    <a:rPr lang="ja-JP" altLang="en-US" sz="3600" i="1">
                                      <a:solidFill>
                                        <a:srgbClr val="836967"/>
                                      </a:solidFill>
                                      <a:latin typeface="Cambria Math" panose="02040503050406030204" pitchFamily="18" charset="0"/>
                                    </a:rPr>
                                  </m:ctrlPr>
                                </m:fPr>
                                <m:num>
                                  <m:sSub>
                                    <m:sSubPr>
                                      <m:ctrlPr>
                                        <a:rPr lang="ja-JP" altLang="en-US" sz="3600" i="1">
                                          <a:solidFill>
                                            <a:srgbClr val="836967"/>
                                          </a:solidFill>
                                          <a:latin typeface="Cambria Math" panose="02040503050406030204" pitchFamily="18" charset="0"/>
                                        </a:rPr>
                                      </m:ctrlPr>
                                    </m:sSubPr>
                                    <m:e>
                                      <m:r>
                                        <a:rPr lang="ja-JP" altLang="en-US" sz="3600" i="1">
                                          <a:latin typeface="Cambria Math" panose="02040503050406030204" pitchFamily="18" charset="0"/>
                                        </a:rPr>
                                        <m:t>𝐼</m:t>
                                      </m:r>
                                    </m:e>
                                    <m:sub>
                                      <m:r>
                                        <a:rPr lang="ja-JP" altLang="en-US" sz="3600" i="1">
                                          <a:latin typeface="Cambria Math" panose="02040503050406030204" pitchFamily="18" charset="0"/>
                                        </a:rPr>
                                        <m:t>𝑠</m:t>
                                      </m:r>
                                    </m:sub>
                                  </m:sSub>
                                </m:num>
                                <m:den>
                                  <m:sSub>
                                    <m:sSubPr>
                                      <m:ctrlPr>
                                        <a:rPr lang="ja-JP" altLang="en-US" sz="3600" i="1">
                                          <a:solidFill>
                                            <a:srgbClr val="836967"/>
                                          </a:solidFill>
                                          <a:latin typeface="Cambria Math" panose="02040503050406030204" pitchFamily="18" charset="0"/>
                                        </a:rPr>
                                      </m:ctrlPr>
                                    </m:sSubPr>
                                    <m:e>
                                      <m:r>
                                        <a:rPr lang="ja-JP" altLang="en-US" sz="3600" i="1">
                                          <a:latin typeface="Cambria Math" panose="02040503050406030204" pitchFamily="18" charset="0"/>
                                        </a:rPr>
                                        <m:t>𝜇</m:t>
                                      </m:r>
                                    </m:e>
                                    <m:sub>
                                      <m:r>
                                        <a:rPr lang="ja-JP" altLang="en-US" sz="3600" i="0">
                                          <a:latin typeface="Cambria Math" panose="02040503050406030204" pitchFamily="18" charset="0"/>
                                        </a:rPr>
                                        <m:t>0</m:t>
                                      </m:r>
                                    </m:sub>
                                  </m:sSub>
                                </m:den>
                              </m:f>
                            </m:e>
                          </m:d>
                        </m:e>
                      </m:rad>
                    </m:oMath>
                  </m:oMathPara>
                </a14:m>
                <a:endParaRPr lang="ja-JP" altLang="en-US" sz="3600" dirty="0"/>
              </a:p>
            </p:txBody>
          </p:sp>
        </mc:Choice>
        <mc:Fallback xmlns="">
          <p:sp>
            <p:nvSpPr>
              <p:cNvPr id="150" name="テキスト ボックス 149">
                <a:extLst>
                  <a:ext uri="{FF2B5EF4-FFF2-40B4-BE49-F238E27FC236}">
                    <a16:creationId xmlns:a16="http://schemas.microsoft.com/office/drawing/2014/main" id="{671D3508-65EF-4EA7-B74A-ACF62E78BBFF}"/>
                  </a:ext>
                </a:extLst>
              </p:cNvPr>
              <p:cNvSpPr txBox="1">
                <a:spLocks noRot="1" noChangeAspect="1" noMove="1" noResize="1" noEditPoints="1" noAdjustHandles="1" noChangeArrowheads="1" noChangeShapeType="1" noTextEdit="1"/>
              </p:cNvSpPr>
              <p:nvPr/>
            </p:nvSpPr>
            <p:spPr>
              <a:xfrm>
                <a:off x="15461362" y="32308902"/>
                <a:ext cx="15494000" cy="1729191"/>
              </a:xfrm>
              <a:prstGeom prst="rect">
                <a:avLst/>
              </a:prstGeom>
              <a:blipFill>
                <a:blip r:embed="rId15"/>
                <a:stretch>
                  <a:fillRect/>
                </a:stretch>
              </a:blipFill>
            </p:spPr>
            <p:txBody>
              <a:bodyPr/>
              <a:lstStyle/>
              <a:p>
                <a:r>
                  <a:rPr lang="ja-JP" altLang="en-US">
                    <a:noFill/>
                  </a:rPr>
                  <a:t> </a:t>
                </a:r>
              </a:p>
            </p:txBody>
          </p:sp>
        </mc:Fallback>
      </mc:AlternateContent>
      <p:sp>
        <p:nvSpPr>
          <p:cNvPr id="151" name="四角形: 角を丸くする 150">
            <a:extLst>
              <a:ext uri="{FF2B5EF4-FFF2-40B4-BE49-F238E27FC236}">
                <a16:creationId xmlns:a16="http://schemas.microsoft.com/office/drawing/2014/main" id="{6E48D320-D078-4D06-8AA1-1AC7F0763387}"/>
              </a:ext>
            </a:extLst>
          </p:cNvPr>
          <p:cNvSpPr/>
          <p:nvPr/>
        </p:nvSpPr>
        <p:spPr>
          <a:xfrm>
            <a:off x="15615788" y="22266960"/>
            <a:ext cx="13657876" cy="254455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a:extLst>
              <a:ext uri="{FF2B5EF4-FFF2-40B4-BE49-F238E27FC236}">
                <a16:creationId xmlns:a16="http://schemas.microsoft.com/office/drawing/2014/main" id="{E8FA2FEA-3166-416B-90D3-8DE1785CC644}"/>
              </a:ext>
            </a:extLst>
          </p:cNvPr>
          <p:cNvSpPr txBox="1"/>
          <p:nvPr/>
        </p:nvSpPr>
        <p:spPr>
          <a:xfrm>
            <a:off x="16002138" y="22627133"/>
            <a:ext cx="10740551" cy="584775"/>
          </a:xfrm>
          <a:prstGeom prst="rect">
            <a:avLst/>
          </a:prstGeom>
          <a:noFill/>
        </p:spPr>
        <p:txBody>
          <a:bodyPr wrap="square">
            <a:spAutoFit/>
          </a:bodyPr>
          <a:lstStyle/>
          <a:p>
            <a:pPr marL="285750" indent="-285750">
              <a:buFont typeface="Arial" panose="020B0604020202020204" pitchFamily="34" charset="0"/>
              <a:buChar char="•"/>
            </a:pPr>
            <a:r>
              <a:rPr lang="en-US" altLang="ja-JP" sz="3200" b="1" dirty="0">
                <a:effectLst/>
                <a:latin typeface="+mj-lt"/>
              </a:rPr>
              <a:t>800℃_4h     </a:t>
            </a:r>
            <a:r>
              <a:rPr lang="en-US" altLang="ja-JP" sz="3200" b="1" dirty="0" err="1">
                <a:effectLst/>
                <a:latin typeface="+mj-lt"/>
              </a:rPr>
              <a:t>Ms</a:t>
            </a:r>
            <a:r>
              <a:rPr lang="en-US" altLang="ja-JP" sz="3200" b="1" dirty="0">
                <a:effectLst/>
                <a:latin typeface="+mj-lt"/>
              </a:rPr>
              <a:t> : </a:t>
            </a:r>
            <a:r>
              <a:rPr lang="en-US" altLang="ja-JP" sz="3200" b="1" dirty="0">
                <a:solidFill>
                  <a:srgbClr val="FF0000"/>
                </a:solidFill>
                <a:effectLst/>
                <a:latin typeface="+mj-lt"/>
              </a:rPr>
              <a:t>60.9 [emu/g] </a:t>
            </a:r>
            <a:r>
              <a:rPr lang="en-US" altLang="ja-JP" sz="3200" b="1" dirty="0">
                <a:effectLst/>
                <a:latin typeface="+mj-lt"/>
              </a:rPr>
              <a:t>=</a:t>
            </a:r>
            <a:r>
              <a:rPr lang="en-US" altLang="ja-JP" sz="3200" b="1" dirty="0">
                <a:solidFill>
                  <a:srgbClr val="FF0000"/>
                </a:solidFill>
                <a:effectLst/>
                <a:latin typeface="+mj-lt"/>
              </a:rPr>
              <a:t> </a:t>
            </a:r>
            <a:r>
              <a:rPr lang="ja-JP" altLang="en-US" sz="3200" b="1" dirty="0">
                <a:solidFill>
                  <a:srgbClr val="FF0000"/>
                </a:solidFill>
                <a:effectLst/>
                <a:latin typeface="+mj-lt"/>
              </a:rPr>
              <a:t>理論磁化</a:t>
            </a:r>
            <a:r>
              <a:rPr lang="en-US" altLang="ja-JP" sz="3200" b="1" dirty="0">
                <a:solidFill>
                  <a:srgbClr val="FF0000"/>
                </a:solidFill>
                <a:effectLst/>
                <a:latin typeface="+mj-lt"/>
              </a:rPr>
              <a:t>  </a:t>
            </a:r>
            <a:endParaRPr lang="ja-JP" altLang="en-US" sz="13800" b="1" dirty="0">
              <a:solidFill>
                <a:srgbClr val="FF0000"/>
              </a:solidFill>
              <a:latin typeface="+mj-lt"/>
            </a:endParaRPr>
          </a:p>
        </p:txBody>
      </p:sp>
      <p:sp>
        <p:nvSpPr>
          <p:cNvPr id="153" name="テキスト ボックス 152">
            <a:extLst>
              <a:ext uri="{FF2B5EF4-FFF2-40B4-BE49-F238E27FC236}">
                <a16:creationId xmlns:a16="http://schemas.microsoft.com/office/drawing/2014/main" id="{6B46FB38-D3C7-4618-B0ED-F58AEBF60727}"/>
              </a:ext>
            </a:extLst>
          </p:cNvPr>
          <p:cNvSpPr txBox="1"/>
          <p:nvPr/>
        </p:nvSpPr>
        <p:spPr>
          <a:xfrm>
            <a:off x="16002138" y="23683658"/>
            <a:ext cx="12702077" cy="584775"/>
          </a:xfrm>
          <a:prstGeom prst="rect">
            <a:avLst/>
          </a:prstGeom>
          <a:noFill/>
        </p:spPr>
        <p:txBody>
          <a:bodyPr wrap="square">
            <a:spAutoFit/>
          </a:bodyPr>
          <a:lstStyle/>
          <a:p>
            <a:pPr marL="285750" indent="-285750">
              <a:buFont typeface="Arial" panose="020B0604020202020204" pitchFamily="34" charset="0"/>
              <a:buChar char="•"/>
            </a:pPr>
            <a:r>
              <a:rPr lang="en-US" altLang="ja-JP" sz="3200" b="1" dirty="0">
                <a:effectLst/>
                <a:latin typeface="+mj-lt"/>
              </a:rPr>
              <a:t>800℃_15min, 800℃_30min    H</a:t>
            </a:r>
            <a:r>
              <a:rPr lang="en-US" altLang="ja-JP" sz="3200" b="1" baseline="-25000" dirty="0">
                <a:effectLst/>
                <a:latin typeface="+mj-lt"/>
              </a:rPr>
              <a:t>C</a:t>
            </a:r>
            <a:r>
              <a:rPr lang="en-US" altLang="ja-JP" sz="3200" b="1" dirty="0">
                <a:effectLst/>
                <a:latin typeface="+mj-lt"/>
                <a:cs typeface="Times New Roman" panose="02020603050405020304" pitchFamily="18" charset="0"/>
              </a:rPr>
              <a:t> : </a:t>
            </a:r>
            <a:r>
              <a:rPr lang="en-US" altLang="ja-JP" sz="3200" b="1" dirty="0">
                <a:solidFill>
                  <a:srgbClr val="FF0000"/>
                </a:solidFill>
                <a:effectLst/>
                <a:latin typeface="+mj-lt"/>
              </a:rPr>
              <a:t>4000</a:t>
            </a:r>
            <a:r>
              <a:rPr lang="ja-JP" altLang="en-US" sz="3200" b="1" dirty="0">
                <a:solidFill>
                  <a:srgbClr val="FF0000"/>
                </a:solidFill>
                <a:effectLst/>
                <a:latin typeface="+mj-lt"/>
              </a:rPr>
              <a:t>～</a:t>
            </a:r>
            <a:r>
              <a:rPr lang="en-US" altLang="ja-JP" sz="3200" b="1" dirty="0">
                <a:solidFill>
                  <a:srgbClr val="FF0000"/>
                </a:solidFill>
                <a:effectLst/>
                <a:latin typeface="+mj-lt"/>
              </a:rPr>
              <a:t>5000 [</a:t>
            </a:r>
            <a:r>
              <a:rPr lang="en-US" altLang="ja-JP" sz="3200" b="1" dirty="0" err="1">
                <a:solidFill>
                  <a:srgbClr val="FF0000"/>
                </a:solidFill>
                <a:effectLst/>
                <a:latin typeface="+mj-lt"/>
              </a:rPr>
              <a:t>Oe</a:t>
            </a:r>
            <a:r>
              <a:rPr lang="en-US" altLang="ja-JP" sz="3200" b="1" dirty="0">
                <a:solidFill>
                  <a:srgbClr val="FF0000"/>
                </a:solidFill>
                <a:effectLst/>
                <a:latin typeface="+mj-lt"/>
              </a:rPr>
              <a:t>] </a:t>
            </a:r>
            <a:r>
              <a:rPr lang="en-US" altLang="ja-JP" sz="3200" b="1" dirty="0">
                <a:effectLst/>
                <a:latin typeface="+mj-lt"/>
              </a:rPr>
              <a:t>=</a:t>
            </a:r>
            <a:r>
              <a:rPr lang="en-US" altLang="ja-JP" sz="3200" b="1" dirty="0">
                <a:solidFill>
                  <a:srgbClr val="FF0000"/>
                </a:solidFill>
                <a:effectLst/>
                <a:latin typeface="+mj-lt"/>
              </a:rPr>
              <a:t> </a:t>
            </a:r>
            <a:r>
              <a:rPr lang="ja-JP" altLang="en-US" sz="3200" b="1" dirty="0">
                <a:solidFill>
                  <a:srgbClr val="FF0000"/>
                </a:solidFill>
                <a:effectLst/>
                <a:latin typeface="+mj-lt"/>
              </a:rPr>
              <a:t>ハード磁性材料</a:t>
            </a:r>
            <a:r>
              <a:rPr lang="en-US" altLang="ja-JP" sz="3200" b="1" dirty="0">
                <a:solidFill>
                  <a:srgbClr val="FF0000"/>
                </a:solidFill>
                <a:effectLst/>
                <a:latin typeface="+mj-lt"/>
              </a:rPr>
              <a:t> </a:t>
            </a:r>
            <a:endParaRPr lang="ja-JP" altLang="en-US" sz="13800" b="1" dirty="0">
              <a:solidFill>
                <a:srgbClr val="FF0000"/>
              </a:solidFill>
              <a:latin typeface="+mj-lt"/>
            </a:endParaRPr>
          </a:p>
        </p:txBody>
      </p:sp>
      <p:sp>
        <p:nvSpPr>
          <p:cNvPr id="154" name="テキスト ボックス 153">
            <a:extLst>
              <a:ext uri="{FF2B5EF4-FFF2-40B4-BE49-F238E27FC236}">
                <a16:creationId xmlns:a16="http://schemas.microsoft.com/office/drawing/2014/main" id="{CABA3144-9538-4B04-80C8-A77C4A109DCD}"/>
              </a:ext>
            </a:extLst>
          </p:cNvPr>
          <p:cNvSpPr txBox="1"/>
          <p:nvPr/>
        </p:nvSpPr>
        <p:spPr>
          <a:xfrm>
            <a:off x="16212929" y="22047857"/>
            <a:ext cx="1499871" cy="523220"/>
          </a:xfrm>
          <a:prstGeom prst="rect">
            <a:avLst/>
          </a:prstGeom>
          <a:solidFill>
            <a:schemeClr val="accent1">
              <a:lumMod val="20000"/>
              <a:lumOff val="80000"/>
            </a:schemeClr>
          </a:solidFill>
        </p:spPr>
        <p:txBody>
          <a:bodyPr wrap="square">
            <a:spAutoFit/>
          </a:bodyPr>
          <a:lstStyle/>
          <a:p>
            <a:r>
              <a:rPr lang="en-US" altLang="ja-JP" sz="2800" b="1" dirty="0">
                <a:effectLst/>
                <a:latin typeface="+mj-lt"/>
              </a:rPr>
              <a:t>x = 0.75 </a:t>
            </a:r>
            <a:endParaRPr lang="ja-JP" altLang="en-US" sz="2800" dirty="0"/>
          </a:p>
        </p:txBody>
      </p:sp>
      <p:sp>
        <p:nvSpPr>
          <p:cNvPr id="21" name="矢印: 右 20">
            <a:extLst>
              <a:ext uri="{FF2B5EF4-FFF2-40B4-BE49-F238E27FC236}">
                <a16:creationId xmlns:a16="http://schemas.microsoft.com/office/drawing/2014/main" id="{D2581F60-C3B2-4AA1-9AC8-674DF7CB4AB5}"/>
              </a:ext>
            </a:extLst>
          </p:cNvPr>
          <p:cNvSpPr/>
          <p:nvPr/>
        </p:nvSpPr>
        <p:spPr>
          <a:xfrm>
            <a:off x="16744666" y="23399207"/>
            <a:ext cx="472429" cy="252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矢印: 右 155">
            <a:extLst>
              <a:ext uri="{FF2B5EF4-FFF2-40B4-BE49-F238E27FC236}">
                <a16:creationId xmlns:a16="http://schemas.microsoft.com/office/drawing/2014/main" id="{BE901382-D791-4479-9579-FC160DB16F9B}"/>
              </a:ext>
            </a:extLst>
          </p:cNvPr>
          <p:cNvSpPr/>
          <p:nvPr/>
        </p:nvSpPr>
        <p:spPr>
          <a:xfrm>
            <a:off x="16744666" y="24303802"/>
            <a:ext cx="472429" cy="252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BC98DAD-E235-4FA7-AE8E-6F43ACC62E8A}"/>
              </a:ext>
            </a:extLst>
          </p:cNvPr>
          <p:cNvSpPr txBox="1"/>
          <p:nvPr/>
        </p:nvSpPr>
        <p:spPr>
          <a:xfrm>
            <a:off x="17391668" y="23202092"/>
            <a:ext cx="8258711" cy="646331"/>
          </a:xfrm>
          <a:prstGeom prst="rect">
            <a:avLst/>
          </a:prstGeom>
          <a:noFill/>
        </p:spPr>
        <p:txBody>
          <a:bodyPr wrap="square" rtlCol="0">
            <a:spAutoFit/>
          </a:bodyPr>
          <a:lstStyle/>
          <a:p>
            <a:r>
              <a:rPr kumimoji="1" lang="ja-JP" altLang="en-US" sz="3600" b="1" dirty="0">
                <a:solidFill>
                  <a:srgbClr val="FF0000"/>
                </a:solidFill>
              </a:rPr>
              <a:t>高温長時間焼成</a:t>
            </a:r>
          </a:p>
        </p:txBody>
      </p:sp>
      <p:sp>
        <p:nvSpPr>
          <p:cNvPr id="157" name="テキスト ボックス 156">
            <a:extLst>
              <a:ext uri="{FF2B5EF4-FFF2-40B4-BE49-F238E27FC236}">
                <a16:creationId xmlns:a16="http://schemas.microsoft.com/office/drawing/2014/main" id="{E273EFDB-B468-43F9-944C-E2AAF7EB2435}"/>
              </a:ext>
            </a:extLst>
          </p:cNvPr>
          <p:cNvSpPr txBox="1"/>
          <p:nvPr/>
        </p:nvSpPr>
        <p:spPr>
          <a:xfrm>
            <a:off x="17391668" y="24184479"/>
            <a:ext cx="8258711" cy="646331"/>
          </a:xfrm>
          <a:prstGeom prst="rect">
            <a:avLst/>
          </a:prstGeom>
          <a:noFill/>
        </p:spPr>
        <p:txBody>
          <a:bodyPr wrap="square" rtlCol="0">
            <a:spAutoFit/>
          </a:bodyPr>
          <a:lstStyle/>
          <a:p>
            <a:r>
              <a:rPr kumimoji="1" lang="ja-JP" altLang="en-US" sz="3600" b="1" dirty="0">
                <a:solidFill>
                  <a:srgbClr val="FF0000"/>
                </a:solidFill>
              </a:rPr>
              <a:t>高温短時間焼成</a:t>
            </a:r>
          </a:p>
        </p:txBody>
      </p:sp>
      <p:sp>
        <p:nvSpPr>
          <p:cNvPr id="169" name="テキスト ボックス 35">
            <a:extLst>
              <a:ext uri="{FF2B5EF4-FFF2-40B4-BE49-F238E27FC236}">
                <a16:creationId xmlns:a16="http://schemas.microsoft.com/office/drawing/2014/main" id="{76CFF377-5078-4A89-A8F1-6C0C97928471}"/>
              </a:ext>
            </a:extLst>
          </p:cNvPr>
          <p:cNvSpPr txBox="1"/>
          <p:nvPr/>
        </p:nvSpPr>
        <p:spPr>
          <a:xfrm>
            <a:off x="16224364" y="30863582"/>
            <a:ext cx="6802497" cy="1215204"/>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pPr>
            <a:r>
              <a:rPr lang="en-US" sz="2800" kern="100" dirty="0">
                <a:effectLst/>
                <a:latin typeface="Times New Roman" panose="02020603050405020304" pitchFamily="18" charset="0"/>
                <a:ea typeface="ＭＳ 明朝" panose="02020609040205080304" pitchFamily="17" charset="-128"/>
                <a:cs typeface="Times New Roman" panose="02020603050405020304" pitchFamily="18" charset="0"/>
              </a:rPr>
              <a:t> Temperature dependence of ESR spectra of ZnFe</a:t>
            </a:r>
            <a:r>
              <a:rPr lang="en-US" sz="2800" kern="100" baseline="-25000" dirty="0">
                <a:effectLst/>
                <a:latin typeface="Times New Roman" panose="02020603050405020304" pitchFamily="18" charset="0"/>
                <a:ea typeface="ＭＳ 明朝" panose="02020609040205080304" pitchFamily="17" charset="-128"/>
                <a:cs typeface="Times New Roman" panose="02020603050405020304" pitchFamily="18" charset="0"/>
              </a:rPr>
              <a:t>2-x</a:t>
            </a:r>
            <a:r>
              <a:rPr lang="en-US" sz="2800" kern="100" dirty="0">
                <a:effectLst/>
                <a:latin typeface="Times New Roman" panose="02020603050405020304" pitchFamily="18" charset="0"/>
                <a:ea typeface="ＭＳ 明朝" panose="02020609040205080304" pitchFamily="17" charset="-128"/>
                <a:cs typeface="Times New Roman" panose="02020603050405020304" pitchFamily="18" charset="0"/>
              </a:rPr>
              <a:t>Co</a:t>
            </a:r>
            <a:r>
              <a:rPr lang="en-US" sz="2800" kern="100" baseline="-25000" dirty="0">
                <a:effectLst/>
                <a:latin typeface="Times New Roman" panose="02020603050405020304" pitchFamily="18" charset="0"/>
                <a:ea typeface="ＭＳ 明朝" panose="02020609040205080304" pitchFamily="17" charset="-128"/>
                <a:cs typeface="Times New Roman" panose="02020603050405020304" pitchFamily="18" charset="0"/>
              </a:rPr>
              <a:t>x</a:t>
            </a:r>
            <a:r>
              <a:rPr lang="en-US" sz="2800" kern="100" dirty="0">
                <a:effectLst/>
                <a:latin typeface="Times New Roman" panose="02020603050405020304" pitchFamily="18" charset="0"/>
                <a:ea typeface="ＭＳ 明朝" panose="02020609040205080304" pitchFamily="17" charset="-128"/>
                <a:cs typeface="Times New Roman" panose="02020603050405020304" pitchFamily="18" charset="0"/>
              </a:rPr>
              <a:t>O</a:t>
            </a:r>
            <a:r>
              <a:rPr lang="en-US" sz="2800" kern="100" baseline="-25000" dirty="0">
                <a:effectLst/>
                <a:latin typeface="Times New Roman" panose="02020603050405020304" pitchFamily="18" charset="0"/>
                <a:ea typeface="ＭＳ 明朝" panose="02020609040205080304" pitchFamily="17" charset="-128"/>
                <a:cs typeface="Times New Roman" panose="02020603050405020304" pitchFamily="18" charset="0"/>
              </a:rPr>
              <a:t>4</a:t>
            </a:r>
            <a:endParaRPr lang="ja-JP" sz="2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0" name="テキスト ボックス 169">
                <a:extLst>
                  <a:ext uri="{FF2B5EF4-FFF2-40B4-BE49-F238E27FC236}">
                    <a16:creationId xmlns:a16="http://schemas.microsoft.com/office/drawing/2014/main" id="{89DE1736-0316-4624-B4D6-96119A78B520}"/>
                  </a:ext>
                </a:extLst>
              </p:cNvPr>
              <p:cNvSpPr txBox="1"/>
              <p:nvPr/>
            </p:nvSpPr>
            <p:spPr>
              <a:xfrm>
                <a:off x="18446666" y="34051892"/>
                <a:ext cx="9799116" cy="954107"/>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ja-JP" altLang="ja-JP" sz="2800" b="1" i="1" kern="100" smtClean="0">
                              <a:effectLst/>
                              <a:latin typeface="Cambria Math" panose="02040503050406030204" pitchFamily="18" charset="0"/>
                              <a:cs typeface="Times New Roman" panose="02020603050405020304" pitchFamily="18" charset="0"/>
                            </a:rPr>
                          </m:ctrlPr>
                        </m:sSubPr>
                        <m:e>
                          <m:r>
                            <a:rPr lang="en-US" altLang="ja-JP" sz="2800" b="1" i="1" kern="100">
                              <a:effectLst/>
                              <a:latin typeface="Cambria Math" panose="02040503050406030204" pitchFamily="18" charset="0"/>
                              <a:cs typeface="Times New Roman" panose="02020603050405020304" pitchFamily="18" charset="0"/>
                            </a:rPr>
                            <m:t>𝒇</m:t>
                          </m:r>
                        </m:e>
                        <m:sub>
                          <m:r>
                            <a:rPr lang="en-US" altLang="ja-JP" sz="2800" b="1" i="1" kern="100">
                              <a:effectLst/>
                              <a:latin typeface="Cambria Math" panose="02040503050406030204" pitchFamily="18" charset="0"/>
                              <a:cs typeface="Times New Roman" panose="02020603050405020304" pitchFamily="18" charset="0"/>
                            </a:rPr>
                            <m:t>𝟎</m:t>
                          </m:r>
                        </m:sub>
                      </m:sSub>
                      <m:r>
                        <a:rPr lang="en-US" altLang="ja-JP" sz="2800" b="1" i="1" kern="100">
                          <a:effectLst/>
                          <a:latin typeface="Cambria Math" panose="02040503050406030204" pitchFamily="18" charset="0"/>
                          <a:cs typeface="Times New Roman" panose="02020603050405020304" pitchFamily="18" charset="0"/>
                        </a:rPr>
                        <m:t> :</m:t>
                      </m:r>
                      <m:r>
                        <a:rPr lang="ja-JP" altLang="ja-JP" sz="2800" b="1" kern="100">
                          <a:effectLst/>
                          <a:latin typeface="Cambria Math" panose="02040503050406030204" pitchFamily="18" charset="0"/>
                          <a:cs typeface="Times New Roman" panose="02020603050405020304" pitchFamily="18" charset="0"/>
                        </a:rPr>
                        <m:t>周波数</m:t>
                      </m:r>
                      <m:r>
                        <a:rPr lang="en-US" altLang="ja-JP" sz="2800" b="1" i="1" kern="100">
                          <a:effectLst/>
                          <a:latin typeface="Cambria Math" panose="02040503050406030204" pitchFamily="18" charset="0"/>
                          <a:cs typeface="Times New Roman" panose="02020603050405020304" pitchFamily="18" charset="0"/>
                        </a:rPr>
                        <m:t>   </m:t>
                      </m:r>
                      <m:sSub>
                        <m:sSubPr>
                          <m:ctrlPr>
                            <a:rPr lang="ja-JP" altLang="ja-JP" sz="2800" b="1" i="1" kern="100">
                              <a:effectLst/>
                              <a:latin typeface="Cambria Math" panose="02040503050406030204" pitchFamily="18" charset="0"/>
                              <a:cs typeface="Times New Roman" panose="02020603050405020304" pitchFamily="18" charset="0"/>
                            </a:rPr>
                          </m:ctrlPr>
                        </m:sSubPr>
                        <m:e>
                          <m:r>
                            <a:rPr lang="en-US" altLang="ja-JP" sz="2800" b="1" i="1" kern="100">
                              <a:effectLst/>
                              <a:latin typeface="Cambria Math" panose="02040503050406030204" pitchFamily="18" charset="0"/>
                              <a:cs typeface="Times New Roman" panose="02020603050405020304" pitchFamily="18" charset="0"/>
                            </a:rPr>
                            <m:t>𝑯</m:t>
                          </m:r>
                        </m:e>
                        <m:sub>
                          <m:r>
                            <a:rPr lang="en-US" altLang="ja-JP" sz="2800" b="1" i="1" kern="100">
                              <a:effectLst/>
                              <a:latin typeface="Cambria Math" panose="02040503050406030204" pitchFamily="18" charset="0"/>
                              <a:cs typeface="Times New Roman" panose="02020603050405020304" pitchFamily="18" charset="0"/>
                            </a:rPr>
                            <m:t>𝒓</m:t>
                          </m:r>
                        </m:sub>
                      </m:sSub>
                      <m:r>
                        <a:rPr lang="en-US" altLang="ja-JP" sz="2800" b="1" i="1" kern="100">
                          <a:effectLst/>
                          <a:latin typeface="Cambria Math" panose="02040503050406030204" pitchFamily="18" charset="0"/>
                          <a:cs typeface="Times New Roman" panose="02020603050405020304" pitchFamily="18" charset="0"/>
                        </a:rPr>
                        <m:t> :</m:t>
                      </m:r>
                      <m:r>
                        <a:rPr lang="ja-JP" altLang="ja-JP" sz="2800" b="1" kern="100">
                          <a:effectLst/>
                          <a:latin typeface="Cambria Math" panose="02040503050406030204" pitchFamily="18" charset="0"/>
                          <a:cs typeface="Times New Roman" panose="02020603050405020304" pitchFamily="18" charset="0"/>
                        </a:rPr>
                        <m:t>共鳴磁界</m:t>
                      </m:r>
                      <m:r>
                        <a:rPr lang="en-US" altLang="ja-JP" sz="2800" b="1" i="1" kern="100">
                          <a:effectLst/>
                          <a:latin typeface="Cambria Math" panose="02040503050406030204" pitchFamily="18" charset="0"/>
                          <a:cs typeface="Times New Roman" panose="02020603050405020304" pitchFamily="18" charset="0"/>
                        </a:rPr>
                        <m:t>   </m:t>
                      </m:r>
                      <m:sSub>
                        <m:sSubPr>
                          <m:ctrlPr>
                            <a:rPr lang="ja-JP" altLang="ja-JP" sz="2800" b="1" i="1" kern="100">
                              <a:effectLst/>
                              <a:latin typeface="Cambria Math" panose="02040503050406030204" pitchFamily="18" charset="0"/>
                              <a:cs typeface="Times New Roman" panose="02020603050405020304" pitchFamily="18" charset="0"/>
                            </a:rPr>
                          </m:ctrlPr>
                        </m:sSubPr>
                        <m:e>
                          <m:r>
                            <a:rPr lang="en-US" altLang="ja-JP" sz="2800" b="1" i="1" kern="100">
                              <a:effectLst/>
                              <a:latin typeface="Cambria Math" panose="02040503050406030204" pitchFamily="18" charset="0"/>
                              <a:cs typeface="Times New Roman" panose="02020603050405020304" pitchFamily="18" charset="0"/>
                            </a:rPr>
                            <m:t>𝑯</m:t>
                          </m:r>
                        </m:e>
                        <m:sub>
                          <m:r>
                            <a:rPr lang="en-US" altLang="ja-JP" sz="2800" b="1" i="1" kern="100">
                              <a:effectLst/>
                              <a:latin typeface="Cambria Math" panose="02040503050406030204" pitchFamily="18" charset="0"/>
                              <a:cs typeface="Times New Roman" panose="02020603050405020304" pitchFamily="18" charset="0"/>
                            </a:rPr>
                            <m:t>𝑨</m:t>
                          </m:r>
                        </m:sub>
                      </m:sSub>
                      <m:r>
                        <a:rPr lang="en-US" altLang="ja-JP" sz="2800" b="1" i="1" kern="100">
                          <a:effectLst/>
                          <a:latin typeface="Cambria Math" panose="02040503050406030204" pitchFamily="18" charset="0"/>
                          <a:cs typeface="Times New Roman" panose="02020603050405020304" pitchFamily="18" charset="0"/>
                        </a:rPr>
                        <m:t> :</m:t>
                      </m:r>
                      <m:r>
                        <a:rPr lang="ja-JP" altLang="ja-JP" sz="2800" b="1" kern="100">
                          <a:effectLst/>
                          <a:latin typeface="Cambria Math" panose="02040503050406030204" pitchFamily="18" charset="0"/>
                          <a:cs typeface="Times New Roman" panose="02020603050405020304" pitchFamily="18" charset="0"/>
                        </a:rPr>
                        <m:t>異方性磁界</m:t>
                      </m:r>
                      <m:r>
                        <a:rPr lang="ja-JP" altLang="ja-JP" sz="2800" b="1" kern="100">
                          <a:effectLst/>
                          <a:latin typeface="Cambria Math" panose="02040503050406030204" pitchFamily="18" charset="0"/>
                          <a:cs typeface="Times New Roman" panose="02020603050405020304" pitchFamily="18" charset="0"/>
                        </a:rPr>
                        <m:t> </m:t>
                      </m:r>
                      <m:r>
                        <a:rPr lang="en-US" altLang="ja-JP" sz="2800" b="1" i="1" kern="100">
                          <a:effectLst/>
                          <a:latin typeface="Cambria Math" panose="02040503050406030204" pitchFamily="18" charset="0"/>
                          <a:cs typeface="Times New Roman" panose="02020603050405020304" pitchFamily="18" charset="0"/>
                        </a:rPr>
                        <m:t>  </m:t>
                      </m:r>
                      <m:sSub>
                        <m:sSubPr>
                          <m:ctrlPr>
                            <a:rPr lang="ja-JP" altLang="ja-JP" sz="2800" b="1" i="1" kern="100">
                              <a:effectLst/>
                              <a:latin typeface="Cambria Math" panose="02040503050406030204" pitchFamily="18" charset="0"/>
                              <a:cs typeface="Times New Roman" panose="02020603050405020304" pitchFamily="18" charset="0"/>
                            </a:rPr>
                          </m:ctrlPr>
                        </m:sSubPr>
                        <m:e>
                          <m:r>
                            <a:rPr lang="en-US" altLang="ja-JP" sz="2800" b="1" i="1" kern="100">
                              <a:effectLst/>
                              <a:latin typeface="Cambria Math" panose="02040503050406030204" pitchFamily="18" charset="0"/>
                              <a:cs typeface="Times New Roman" panose="02020603050405020304" pitchFamily="18" charset="0"/>
                            </a:rPr>
                            <m:t>𝑰</m:t>
                          </m:r>
                        </m:e>
                        <m:sub>
                          <m:r>
                            <a:rPr lang="en-US" altLang="ja-JP" sz="2800" b="1" i="1" kern="100">
                              <a:effectLst/>
                              <a:latin typeface="Cambria Math" panose="02040503050406030204" pitchFamily="18" charset="0"/>
                              <a:cs typeface="Times New Roman" panose="02020603050405020304" pitchFamily="18" charset="0"/>
                            </a:rPr>
                            <m:t>𝒔</m:t>
                          </m:r>
                        </m:sub>
                      </m:sSub>
                      <m:r>
                        <a:rPr lang="en-US" altLang="ja-JP" sz="2800" b="1" i="1" kern="100">
                          <a:effectLst/>
                          <a:latin typeface="Cambria Math" panose="02040503050406030204" pitchFamily="18" charset="0"/>
                          <a:cs typeface="Times New Roman" panose="02020603050405020304" pitchFamily="18" charset="0"/>
                        </a:rPr>
                        <m:t> :</m:t>
                      </m:r>
                      <m:r>
                        <a:rPr lang="ja-JP" altLang="ja-JP" sz="2800" b="1" kern="100">
                          <a:effectLst/>
                          <a:latin typeface="Cambria Math" panose="02040503050406030204" pitchFamily="18" charset="0"/>
                          <a:cs typeface="Times New Roman" panose="02020603050405020304" pitchFamily="18" charset="0"/>
                        </a:rPr>
                        <m:t>飽和磁化</m:t>
                      </m:r>
                    </m:oMath>
                  </m:oMathPara>
                </a14:m>
                <a:endParaRPr lang="ja-JP" altLang="ja-JP" sz="2800" b="1" kern="100" dirty="0">
                  <a:effectLst/>
                  <a:latin typeface="+mn-ea"/>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altLang="ja-JP" sz="2800" b="1" i="1" kern="100">
                          <a:effectLst/>
                          <a:latin typeface="Cambria Math" panose="02040503050406030204" pitchFamily="18" charset="0"/>
                          <a:cs typeface="Times New Roman" panose="02020603050405020304" pitchFamily="18" charset="0"/>
                        </a:rPr>
                        <m:t>𝜸</m:t>
                      </m:r>
                      <m:r>
                        <a:rPr lang="en-US" altLang="ja-JP" sz="2800" b="1" i="1" kern="100">
                          <a:effectLst/>
                          <a:latin typeface="Cambria Math" panose="02040503050406030204" pitchFamily="18" charset="0"/>
                          <a:cs typeface="Times New Roman" panose="02020603050405020304" pitchFamily="18" charset="0"/>
                        </a:rPr>
                        <m:t> :</m:t>
                      </m:r>
                      <m:r>
                        <a:rPr lang="ja-JP" altLang="ja-JP" sz="2800" b="1" kern="100">
                          <a:effectLst/>
                          <a:latin typeface="Cambria Math" panose="02040503050406030204" pitchFamily="18" charset="0"/>
                          <a:cs typeface="Times New Roman" panose="02020603050405020304" pitchFamily="18" charset="0"/>
                        </a:rPr>
                        <m:t>磁気回転比</m:t>
                      </m:r>
                      <m:r>
                        <a:rPr lang="en-US" altLang="ja-JP" sz="2800" b="1" kern="100">
                          <a:effectLst/>
                          <a:latin typeface="Cambria Math" panose="02040503050406030204" pitchFamily="18" charset="0"/>
                          <a:cs typeface="Times New Roman" panose="02020603050405020304" pitchFamily="18" charset="0"/>
                        </a:rPr>
                        <m:t>   </m:t>
                      </m:r>
                      <m:sSub>
                        <m:sSubPr>
                          <m:ctrlPr>
                            <a:rPr lang="ja-JP" altLang="ja-JP" sz="2800" b="1" i="1" kern="100">
                              <a:effectLst/>
                              <a:latin typeface="Cambria Math" panose="02040503050406030204" pitchFamily="18" charset="0"/>
                              <a:cs typeface="Times New Roman" panose="02020603050405020304" pitchFamily="18" charset="0"/>
                            </a:rPr>
                          </m:ctrlPr>
                        </m:sSubPr>
                        <m:e>
                          <m:r>
                            <a:rPr lang="en-US" altLang="ja-JP" sz="2800" b="1" i="1" kern="100">
                              <a:effectLst/>
                              <a:latin typeface="Cambria Math" panose="02040503050406030204" pitchFamily="18" charset="0"/>
                              <a:cs typeface="Times New Roman" panose="02020603050405020304" pitchFamily="18" charset="0"/>
                            </a:rPr>
                            <m:t>𝝁</m:t>
                          </m:r>
                        </m:e>
                        <m:sub>
                          <m:r>
                            <a:rPr lang="en-US" altLang="ja-JP" sz="2800" b="1" i="1" kern="100">
                              <a:effectLst/>
                              <a:latin typeface="Cambria Math" panose="02040503050406030204" pitchFamily="18" charset="0"/>
                              <a:cs typeface="Times New Roman" panose="02020603050405020304" pitchFamily="18" charset="0"/>
                            </a:rPr>
                            <m:t>𝟎</m:t>
                          </m:r>
                        </m:sub>
                      </m:sSub>
                      <m:r>
                        <a:rPr lang="en-US" altLang="ja-JP" sz="2800" b="1" i="1" kern="100">
                          <a:effectLst/>
                          <a:latin typeface="Cambria Math" panose="02040503050406030204" pitchFamily="18" charset="0"/>
                          <a:cs typeface="Times New Roman" panose="02020603050405020304" pitchFamily="18" charset="0"/>
                        </a:rPr>
                        <m:t> :</m:t>
                      </m:r>
                      <m:r>
                        <a:rPr lang="ja-JP" altLang="ja-JP" sz="2800" b="1" kern="100">
                          <a:effectLst/>
                          <a:latin typeface="Cambria Math" panose="02040503050406030204" pitchFamily="18" charset="0"/>
                          <a:cs typeface="Times New Roman" panose="02020603050405020304" pitchFamily="18" charset="0"/>
                        </a:rPr>
                        <m:t>透磁率</m:t>
                      </m:r>
                    </m:oMath>
                  </m:oMathPara>
                </a14:m>
                <a:endParaRPr lang="ja-JP" altLang="ja-JP" sz="2800" b="1" kern="100" dirty="0">
                  <a:effectLst/>
                  <a:latin typeface="+mn-ea"/>
                  <a:cs typeface="Times New Roman" panose="02020603050405020304" pitchFamily="18" charset="0"/>
                </a:endParaRPr>
              </a:p>
            </p:txBody>
          </p:sp>
        </mc:Choice>
        <mc:Fallback xmlns="">
          <p:sp>
            <p:nvSpPr>
              <p:cNvPr id="170" name="テキスト ボックス 169">
                <a:extLst>
                  <a:ext uri="{FF2B5EF4-FFF2-40B4-BE49-F238E27FC236}">
                    <a16:creationId xmlns:a16="http://schemas.microsoft.com/office/drawing/2014/main" id="{89DE1736-0316-4624-B4D6-96119A78B520}"/>
                  </a:ext>
                </a:extLst>
              </p:cNvPr>
              <p:cNvSpPr txBox="1">
                <a:spLocks noRot="1" noChangeAspect="1" noMove="1" noResize="1" noEditPoints="1" noAdjustHandles="1" noChangeArrowheads="1" noChangeShapeType="1" noTextEdit="1"/>
              </p:cNvSpPr>
              <p:nvPr/>
            </p:nvSpPr>
            <p:spPr>
              <a:xfrm>
                <a:off x="18446666" y="34051892"/>
                <a:ext cx="9799116" cy="954107"/>
              </a:xfrm>
              <a:prstGeom prst="rect">
                <a:avLst/>
              </a:prstGeom>
              <a:blipFill>
                <a:blip r:embed="rId16"/>
                <a:stretch>
                  <a:fillRect/>
                </a:stretch>
              </a:blipFill>
            </p:spPr>
            <p:txBody>
              <a:bodyPr/>
              <a:lstStyle/>
              <a:p>
                <a:r>
                  <a:rPr lang="ja-JP" altLang="en-US">
                    <a:noFill/>
                  </a:rPr>
                  <a:t> </a:t>
                </a:r>
              </a:p>
            </p:txBody>
          </p:sp>
        </mc:Fallback>
      </mc:AlternateContent>
      <p:sp>
        <p:nvSpPr>
          <p:cNvPr id="171" name="テキスト ボックス 170">
            <a:extLst>
              <a:ext uri="{FF2B5EF4-FFF2-40B4-BE49-F238E27FC236}">
                <a16:creationId xmlns:a16="http://schemas.microsoft.com/office/drawing/2014/main" id="{0477C39D-1416-4225-B29F-49461FC5D5E4}"/>
              </a:ext>
            </a:extLst>
          </p:cNvPr>
          <p:cNvSpPr txBox="1"/>
          <p:nvPr/>
        </p:nvSpPr>
        <p:spPr>
          <a:xfrm>
            <a:off x="23686215" y="30778110"/>
            <a:ext cx="6660322" cy="661207"/>
          </a:xfrm>
          <a:prstGeom prst="rect">
            <a:avLst/>
          </a:prstGeom>
          <a:noFill/>
        </p:spPr>
        <p:txBody>
          <a:bodyPr wrap="square">
            <a:spAutoFit/>
          </a:bodyPr>
          <a:lstStyle/>
          <a:p>
            <a:pPr algn="ctr">
              <a:lnSpc>
                <a:spcPct val="150000"/>
              </a:lnSpc>
            </a:pPr>
            <a:r>
              <a:rPr lang="en-US" altLang="ja-JP" sz="2800" kern="100" dirty="0">
                <a:effectLst/>
                <a:latin typeface="Times New Roman" panose="02020603050405020304" pitchFamily="18" charset="0"/>
                <a:ea typeface="ＭＳ 明朝" panose="02020609040205080304" pitchFamily="17" charset="-128"/>
                <a:cs typeface="Times New Roman" panose="02020603050405020304" pitchFamily="18" charset="0"/>
              </a:rPr>
              <a:t>Resonant magnetic field versus temperature</a:t>
            </a:r>
            <a:endParaRPr lang="ja-JP" altLang="ja-JP" sz="2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p:txBody>
      </p:sp>
      <p:cxnSp>
        <p:nvCxnSpPr>
          <p:cNvPr id="25" name="直線コネクタ 24">
            <a:extLst>
              <a:ext uri="{FF2B5EF4-FFF2-40B4-BE49-F238E27FC236}">
                <a16:creationId xmlns:a16="http://schemas.microsoft.com/office/drawing/2014/main" id="{46069E76-8A77-4156-89AB-A7B1D8B969FC}"/>
              </a:ext>
            </a:extLst>
          </p:cNvPr>
          <p:cNvCxnSpPr/>
          <p:nvPr/>
        </p:nvCxnSpPr>
        <p:spPr>
          <a:xfrm flipH="1">
            <a:off x="25229072" y="27133576"/>
            <a:ext cx="264995" cy="223224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6" name="矢印: 下 25">
            <a:extLst>
              <a:ext uri="{FF2B5EF4-FFF2-40B4-BE49-F238E27FC236}">
                <a16:creationId xmlns:a16="http://schemas.microsoft.com/office/drawing/2014/main" id="{AA54D244-76A4-413D-B207-2EFE40BC0726}"/>
              </a:ext>
            </a:extLst>
          </p:cNvPr>
          <p:cNvSpPr/>
          <p:nvPr/>
        </p:nvSpPr>
        <p:spPr>
          <a:xfrm rot="455423">
            <a:off x="25915072" y="27448822"/>
            <a:ext cx="528162" cy="1881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09415659-5C1B-4039-94C7-9C02BE9ABDA4}"/>
              </a:ext>
            </a:extLst>
          </p:cNvPr>
          <p:cNvSpPr/>
          <p:nvPr/>
        </p:nvSpPr>
        <p:spPr>
          <a:xfrm rot="10800000">
            <a:off x="18144618" y="28512249"/>
            <a:ext cx="1396624" cy="585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DA1084C5-9945-4AF4-8E2E-13771F604A68}"/>
              </a:ext>
            </a:extLst>
          </p:cNvPr>
          <p:cNvSpPr txBox="1"/>
          <p:nvPr/>
        </p:nvSpPr>
        <p:spPr>
          <a:xfrm>
            <a:off x="15943380" y="35258469"/>
            <a:ext cx="7321925" cy="646331"/>
          </a:xfrm>
          <a:prstGeom prst="rect">
            <a:avLst/>
          </a:prstGeom>
          <a:noFill/>
        </p:spPr>
        <p:txBody>
          <a:bodyPr wrap="square">
            <a:spAutoFit/>
          </a:bodyPr>
          <a:lstStyle/>
          <a:p>
            <a:pPr marL="285750" indent="-285750">
              <a:buFont typeface="Arial" panose="020B0604020202020204" pitchFamily="34" charset="0"/>
              <a:buChar char="•"/>
            </a:pPr>
            <a:r>
              <a:rPr lang="en-US" altLang="ja-JP" sz="3600" b="1" dirty="0">
                <a:effectLst/>
                <a:latin typeface="+mn-ea"/>
              </a:rPr>
              <a:t>T</a:t>
            </a:r>
            <a:r>
              <a:rPr lang="en-US" altLang="ja-JP" sz="3600" b="1" baseline="-25000" dirty="0">
                <a:effectLst/>
                <a:latin typeface="+mn-ea"/>
              </a:rPr>
              <a:t>C</a:t>
            </a:r>
            <a:r>
              <a:rPr lang="ja-JP" altLang="ja-JP" sz="3600" b="1" dirty="0">
                <a:effectLst/>
                <a:latin typeface="+mn-ea"/>
                <a:cs typeface="Times New Roman" panose="02020603050405020304" pitchFamily="18" charset="0"/>
              </a:rPr>
              <a:t>以下</a:t>
            </a:r>
            <a:r>
              <a:rPr lang="en-US" altLang="ja-JP" sz="3600" b="1" dirty="0">
                <a:effectLst/>
                <a:latin typeface="+mn-ea"/>
                <a:cs typeface="Times New Roman" panose="02020603050405020304" pitchFamily="18" charset="0"/>
              </a:rPr>
              <a:t> (200K) </a:t>
            </a:r>
            <a:r>
              <a:rPr lang="ja-JP" altLang="ja-JP" sz="3600" b="1" dirty="0">
                <a:effectLst/>
                <a:latin typeface="+mn-ea"/>
                <a:cs typeface="Times New Roman" panose="02020603050405020304" pitchFamily="18" charset="0"/>
              </a:rPr>
              <a:t>では</a:t>
            </a:r>
            <a:r>
              <a:rPr lang="en-US" altLang="ja-JP" sz="3600" b="1" dirty="0">
                <a:effectLst/>
                <a:latin typeface="+mn-ea"/>
              </a:rPr>
              <a:t>, </a:t>
            </a:r>
            <a:r>
              <a:rPr lang="ja-JP" altLang="ja-JP" sz="3600" b="1" dirty="0">
                <a:solidFill>
                  <a:srgbClr val="FF0000"/>
                </a:solidFill>
                <a:effectLst/>
                <a:latin typeface="+mn-ea"/>
                <a:cs typeface="Times New Roman" panose="02020603050405020304" pitchFamily="18" charset="0"/>
              </a:rPr>
              <a:t>強磁性共鳴</a:t>
            </a:r>
            <a:endParaRPr lang="ja-JP" altLang="en-US" sz="3600" b="1" dirty="0">
              <a:solidFill>
                <a:srgbClr val="FF0000"/>
              </a:solidFill>
              <a:latin typeface="+mn-ea"/>
            </a:endParaRPr>
          </a:p>
        </p:txBody>
      </p:sp>
      <p:sp>
        <p:nvSpPr>
          <p:cNvPr id="173" name="テキスト ボックス 172">
            <a:extLst>
              <a:ext uri="{FF2B5EF4-FFF2-40B4-BE49-F238E27FC236}">
                <a16:creationId xmlns:a16="http://schemas.microsoft.com/office/drawing/2014/main" id="{B0F31EA5-9B1C-4086-AC79-C81371F4E7CF}"/>
              </a:ext>
            </a:extLst>
          </p:cNvPr>
          <p:cNvSpPr txBox="1"/>
          <p:nvPr/>
        </p:nvSpPr>
        <p:spPr>
          <a:xfrm>
            <a:off x="19750156" y="36048358"/>
            <a:ext cx="7192136" cy="646331"/>
          </a:xfrm>
          <a:prstGeom prst="rect">
            <a:avLst/>
          </a:prstGeom>
          <a:noFill/>
        </p:spPr>
        <p:txBody>
          <a:bodyPr wrap="square">
            <a:spAutoFit/>
          </a:bodyPr>
          <a:lstStyle/>
          <a:p>
            <a:pPr marL="285750" indent="-285750">
              <a:buClr>
                <a:schemeClr val="tx1"/>
              </a:buClr>
              <a:buFont typeface="Arial" panose="020B0604020202020204" pitchFamily="34" charset="0"/>
              <a:buChar char="•"/>
            </a:pPr>
            <a:r>
              <a:rPr lang="ja-JP" altLang="ja-JP" sz="3600" b="1" dirty="0">
                <a:solidFill>
                  <a:srgbClr val="FF0000"/>
                </a:solidFill>
                <a:effectLst/>
                <a:latin typeface="+mn-ea"/>
                <a:cs typeface="Times New Roman" panose="02020603050405020304" pitchFamily="18" charset="0"/>
              </a:rPr>
              <a:t>異方性磁界</a:t>
            </a:r>
            <a:r>
              <a:rPr lang="ja-JP" altLang="ja-JP" sz="3600" b="1" dirty="0">
                <a:effectLst/>
                <a:latin typeface="+mn-ea"/>
                <a:cs typeface="Times New Roman" panose="02020603050405020304" pitchFamily="18" charset="0"/>
              </a:rPr>
              <a:t>の増加</a:t>
            </a:r>
            <a:r>
              <a:rPr lang="ja-JP" altLang="en-US" sz="3600" b="1" dirty="0">
                <a:latin typeface="+mn-ea"/>
                <a:cs typeface="Times New Roman" panose="02020603050405020304" pitchFamily="18" charset="0"/>
              </a:rPr>
              <a:t>が示唆される</a:t>
            </a:r>
            <a:endParaRPr lang="ja-JP" altLang="en-US" sz="3600" b="1" dirty="0">
              <a:latin typeface="+mn-ea"/>
            </a:endParaRPr>
          </a:p>
        </p:txBody>
      </p:sp>
      <p:sp>
        <p:nvSpPr>
          <p:cNvPr id="174" name="テキスト ボックス 173">
            <a:extLst>
              <a:ext uri="{FF2B5EF4-FFF2-40B4-BE49-F238E27FC236}">
                <a16:creationId xmlns:a16="http://schemas.microsoft.com/office/drawing/2014/main" id="{02984E5F-1D30-462F-B074-51F9F2C55736}"/>
              </a:ext>
            </a:extLst>
          </p:cNvPr>
          <p:cNvSpPr txBox="1"/>
          <p:nvPr/>
        </p:nvSpPr>
        <p:spPr>
          <a:xfrm>
            <a:off x="23415438" y="35271919"/>
            <a:ext cx="6534666" cy="646331"/>
          </a:xfrm>
          <a:prstGeom prst="rect">
            <a:avLst/>
          </a:prstGeom>
          <a:noFill/>
        </p:spPr>
        <p:txBody>
          <a:bodyPr wrap="square">
            <a:spAutoFit/>
          </a:bodyPr>
          <a:lstStyle/>
          <a:p>
            <a:pPr marL="285750" indent="-285750">
              <a:buClr>
                <a:srgbClr val="000000"/>
              </a:buClr>
              <a:buFont typeface="Arial" panose="020B0604020202020204" pitchFamily="34" charset="0"/>
              <a:buChar char="•"/>
            </a:pPr>
            <a:r>
              <a:rPr lang="ja-JP" altLang="ja-JP" sz="3600" b="1" dirty="0">
                <a:solidFill>
                  <a:srgbClr val="FF0000"/>
                </a:solidFill>
                <a:effectLst/>
                <a:latin typeface="+mn-ea"/>
                <a:cs typeface="Times New Roman" panose="02020603050405020304" pitchFamily="18" charset="0"/>
              </a:rPr>
              <a:t>ゼロ磁場</a:t>
            </a:r>
            <a:r>
              <a:rPr lang="ja-JP" altLang="ja-JP" sz="3600" b="1" dirty="0">
                <a:effectLst/>
                <a:latin typeface="+mn-ea"/>
                <a:cs typeface="Times New Roman" panose="02020603050405020304" pitchFamily="18" charset="0"/>
              </a:rPr>
              <a:t>ですでに</a:t>
            </a:r>
            <a:r>
              <a:rPr lang="ja-JP" altLang="en-US" sz="3600" b="1" dirty="0">
                <a:effectLst/>
                <a:latin typeface="+mn-ea"/>
                <a:cs typeface="Times New Roman" panose="02020603050405020304" pitchFamily="18" charset="0"/>
              </a:rPr>
              <a:t>強磁性</a:t>
            </a:r>
            <a:r>
              <a:rPr lang="ja-JP" altLang="ja-JP" sz="3600" b="1" dirty="0">
                <a:effectLst/>
                <a:latin typeface="+mn-ea"/>
                <a:cs typeface="Times New Roman" panose="02020603050405020304" pitchFamily="18" charset="0"/>
              </a:rPr>
              <a:t>共鳴</a:t>
            </a:r>
            <a:endParaRPr lang="ja-JP" altLang="en-US" sz="3600" b="1" dirty="0">
              <a:latin typeface="+mn-ea"/>
            </a:endParaRPr>
          </a:p>
        </p:txBody>
      </p:sp>
      <p:sp>
        <p:nvSpPr>
          <p:cNvPr id="29" name="テキスト ボックス 28">
            <a:extLst>
              <a:ext uri="{FF2B5EF4-FFF2-40B4-BE49-F238E27FC236}">
                <a16:creationId xmlns:a16="http://schemas.microsoft.com/office/drawing/2014/main" id="{6C710FAE-1082-4AFF-9167-35EA215EE390}"/>
              </a:ext>
            </a:extLst>
          </p:cNvPr>
          <p:cNvSpPr txBox="1"/>
          <p:nvPr/>
        </p:nvSpPr>
        <p:spPr>
          <a:xfrm>
            <a:off x="15632466" y="32133454"/>
            <a:ext cx="10197626" cy="646331"/>
          </a:xfrm>
          <a:prstGeom prst="rect">
            <a:avLst/>
          </a:prstGeom>
          <a:noFill/>
        </p:spPr>
        <p:txBody>
          <a:bodyPr wrap="square" rtlCol="0">
            <a:spAutoFit/>
          </a:bodyPr>
          <a:lstStyle/>
          <a:p>
            <a:r>
              <a:rPr kumimoji="1" lang="ja-JP" altLang="en-US" sz="3600" b="1" dirty="0"/>
              <a:t>強磁性共鳴の関係式</a:t>
            </a:r>
          </a:p>
        </p:txBody>
      </p:sp>
    </p:spTree>
    <p:extLst>
      <p:ext uri="{BB962C8B-B14F-4D97-AF65-F5344CB8AC3E}">
        <p14:creationId xmlns:p14="http://schemas.microsoft.com/office/powerpoint/2010/main" val="401803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500"/>
                                        <p:tgtEl>
                                          <p:spTgt spid="1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p:bldP spid="129" grpId="0"/>
    </p:bldLst>
  </p:timing>
</p:sld>
</file>

<file path=ppt/theme/theme1.xml><?xml version="1.0" encoding="utf-8"?>
<a:theme xmlns:a="http://schemas.openxmlformats.org/drawingml/2006/main" name="Office ​​テーマ">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13672</TotalTime>
  <Words>976</Words>
  <Application>Microsoft Office PowerPoint</Application>
  <PresentationFormat>ユーザー設定</PresentationFormat>
  <Paragraphs>86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新細明體</vt:lpstr>
      <vt:lpstr>Arial</vt:lpstr>
      <vt:lpstr>Calibri</vt:lpstr>
      <vt:lpstr>Cambria Math</vt:lpstr>
      <vt:lpstr>Times New Roman</vt:lpstr>
      <vt:lpstr>Wingdings</vt:lpstr>
      <vt:lpstr>Office ​​テーマ</vt:lpstr>
      <vt:lpstr>PowerPoint プレゼンテーション</vt:lpstr>
    </vt:vector>
  </TitlesOfParts>
  <Company>国立大学法人名古屋工業大学　包括ライセンス</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acrc</dc:creator>
  <cp:lastModifiedBy>Naniwa Kenichi</cp:lastModifiedBy>
  <cp:revision>288</cp:revision>
  <cp:lastPrinted>2019-09-19T09:07:08Z</cp:lastPrinted>
  <dcterms:created xsi:type="dcterms:W3CDTF">2016-02-18T06:51:37Z</dcterms:created>
  <dcterms:modified xsi:type="dcterms:W3CDTF">2022-02-09T03:58:43Z</dcterms:modified>
</cp:coreProperties>
</file>